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B4_4D919592.xml" ContentType="application/vnd.ms-powerpoint.comments+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33"/>
  </p:notesMasterIdLst>
  <p:sldIdLst>
    <p:sldId id="407" r:id="rId5"/>
    <p:sldId id="263" r:id="rId6"/>
    <p:sldId id="383" r:id="rId7"/>
    <p:sldId id="416" r:id="rId8"/>
    <p:sldId id="368" r:id="rId9"/>
    <p:sldId id="380" r:id="rId10"/>
    <p:sldId id="388" r:id="rId11"/>
    <p:sldId id="369" r:id="rId12"/>
    <p:sldId id="424" r:id="rId13"/>
    <p:sldId id="378" r:id="rId14"/>
    <p:sldId id="397" r:id="rId15"/>
    <p:sldId id="426" r:id="rId16"/>
    <p:sldId id="429" r:id="rId17"/>
    <p:sldId id="430" r:id="rId18"/>
    <p:sldId id="431" r:id="rId19"/>
    <p:sldId id="433" r:id="rId20"/>
    <p:sldId id="428" r:id="rId21"/>
    <p:sldId id="427" r:id="rId22"/>
    <p:sldId id="432" r:id="rId23"/>
    <p:sldId id="425" r:id="rId24"/>
    <p:sldId id="396" r:id="rId25"/>
    <p:sldId id="434" r:id="rId26"/>
    <p:sldId id="435" r:id="rId27"/>
    <p:sldId id="398" r:id="rId28"/>
    <p:sldId id="373" r:id="rId29"/>
    <p:sldId id="436" r:id="rId30"/>
    <p:sldId id="402" r:id="rId31"/>
    <p:sldId id="437" r:id="rId32"/>
  </p:sldIdLst>
  <p:sldSz cx="12192000" cy="6858000"/>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5EA64B-9B6E-118B-B8AC-92FAD4681701}" name="Judith Meister" initials="JM" userId="21480eabf0c86acf" providerId="Windows Live"/>
  <p188:author id="{86368F58-A9B1-7331-5230-85A9D8F30B95}" name="Benjamin Steffen" initials="BS" userId="S::benjamin.steffen@gecko-communication.ch::9e76ddcf-dd6a-4432-aedb-3bb7e5ac4f89" providerId="AD"/>
  <p188:author id="{72D62BB6-C82E-3491-ADB9-2A402E36D802}" name="Pascal Schütz | GECKO Communication AG" initials="PS" userId="S::pascal.schuetz@gecko-communication.ch::bd482cbd-dd24-40ef-af67-3ec959d2e80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chuler Thomas" initials="ST" lastIdx="1" clrIdx="0">
    <p:extLst>
      <p:ext uri="{19B8F6BF-5375-455C-9EA6-DF929625EA0E}">
        <p15:presenceInfo xmlns:p15="http://schemas.microsoft.com/office/powerpoint/2012/main" userId="S::thomas.schuler@kehrsatz.ch::8b310d5f-c641-4ccb-a4fa-8266ac7415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FF"/>
    <a:srgbClr val="FCFBC9"/>
    <a:srgbClr val="FBF1DD"/>
    <a:srgbClr val="FFFF66"/>
    <a:srgbClr val="F9EACF"/>
    <a:srgbClr val="FCF7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3FB6ED-3950-EF4E-AF34-44350EE148B8}" v="51" dt="2026-09-08T12:14:37.452"/>
    <p1510:client id="{438D1612-59DC-CD41-959F-B3022AF20B60}" v="8" dt="2026-09-08T14:39:58.88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9557" autoAdjust="0"/>
    <p:restoredTop sz="79614" autoAdjust="0"/>
  </p:normalViewPr>
  <p:slideViewPr>
    <p:cSldViewPr snapToGrid="0">
      <p:cViewPr varScale="1">
        <p:scale>
          <a:sx n="88" d="100"/>
          <a:sy n="88" d="100"/>
        </p:scale>
        <p:origin x="53" y="25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scal Schütz | GECKO Communication AG" userId="bd482cbd-dd24-40ef-af67-3ec959d2e806" providerId="ADAL" clId="{F2E18202-B84E-5DAE-94C7-46F508505BEE}"/>
    <pc:docChg chg="undo custSel modSld sldOrd">
      <pc:chgData name="Pascal Schütz | GECKO Communication AG" userId="bd482cbd-dd24-40ef-af67-3ec959d2e806" providerId="ADAL" clId="{F2E18202-B84E-5DAE-94C7-46F508505BEE}" dt="2026-09-08T12:14:37.451" v="362" actId="14826"/>
      <pc:docMkLst>
        <pc:docMk/>
      </pc:docMkLst>
      <pc:sldChg chg="modSp mod">
        <pc:chgData name="Pascal Schütz | GECKO Communication AG" userId="bd482cbd-dd24-40ef-af67-3ec959d2e806" providerId="ADAL" clId="{F2E18202-B84E-5DAE-94C7-46F508505BEE}" dt="2026-09-08T07:07:32.225" v="10" actId="20577"/>
        <pc:sldMkLst>
          <pc:docMk/>
          <pc:sldMk cId="741753597" sldId="263"/>
        </pc:sldMkLst>
        <pc:spChg chg="mod">
          <ac:chgData name="Pascal Schütz | GECKO Communication AG" userId="bd482cbd-dd24-40ef-af67-3ec959d2e806" providerId="ADAL" clId="{F2E18202-B84E-5DAE-94C7-46F508505BEE}" dt="2026-09-08T07:07:32.225" v="10" actId="20577"/>
          <ac:spMkLst>
            <pc:docMk/>
            <pc:sldMk cId="741753597" sldId="263"/>
            <ac:spMk id="3" creationId="{0113118B-F22E-BCF3-3E4F-CB801B961A7C}"/>
          </ac:spMkLst>
        </pc:spChg>
      </pc:sldChg>
      <pc:sldChg chg="modSp mod modCm">
        <pc:chgData name="Pascal Schütz | GECKO Communication AG" userId="bd482cbd-dd24-40ef-af67-3ec959d2e806" providerId="ADAL" clId="{F2E18202-B84E-5DAE-94C7-46F508505BEE}" dt="2026-09-08T07:21:23.181" v="234" actId="13926"/>
        <pc:sldMkLst>
          <pc:docMk/>
          <pc:sldMk cId="3467627056" sldId="369"/>
        </pc:sldMkLst>
        <pc:spChg chg="mod">
          <ac:chgData name="Pascal Schütz | GECKO Communication AG" userId="bd482cbd-dd24-40ef-af67-3ec959d2e806" providerId="ADAL" clId="{F2E18202-B84E-5DAE-94C7-46F508505BEE}" dt="2026-09-08T07:21:23.181" v="234" actId="13926"/>
          <ac:spMkLst>
            <pc:docMk/>
            <pc:sldMk cId="3467627056" sldId="369"/>
            <ac:spMk id="3" creationId="{469E8B22-0F04-8B97-26F5-A4214F9688EE}"/>
          </ac:spMkLst>
        </pc:spChg>
        <pc:extLst>
          <p:ext xmlns:p="http://schemas.openxmlformats.org/presentationml/2006/main" uri="{D6D511B9-2390-475A-947B-AFAB55BFBCF1}">
            <pc226:cmChg xmlns:pc226="http://schemas.microsoft.com/office/powerpoint/2022/06/main/command" chg="mod">
              <pc226:chgData name="Pascal Schütz | GECKO Communication AG" userId="bd482cbd-dd24-40ef-af67-3ec959d2e806" providerId="ADAL" clId="{F2E18202-B84E-5DAE-94C7-46F508505BEE}" dt="2026-09-08T07:21:15.755" v="233" actId="20577"/>
              <pc2:cmMkLst xmlns:pc2="http://schemas.microsoft.com/office/powerpoint/2019/9/main/command">
                <pc:docMk/>
                <pc:sldMk cId="3467627056" sldId="369"/>
                <pc2:cmMk id="{73560D0E-AC37-1B4A-BB6B-1832B2328EEB}"/>
              </pc2:cmMkLst>
            </pc226:cmChg>
          </p:ext>
        </pc:extLst>
      </pc:sldChg>
      <pc:sldChg chg="modSp mod">
        <pc:chgData name="Pascal Schütz | GECKO Communication AG" userId="bd482cbd-dd24-40ef-af67-3ec959d2e806" providerId="ADAL" clId="{F2E18202-B84E-5DAE-94C7-46F508505BEE}" dt="2026-09-08T07:24:52.767" v="351" actId="20577"/>
        <pc:sldMkLst>
          <pc:docMk/>
          <pc:sldMk cId="3298488298" sldId="373"/>
        </pc:sldMkLst>
        <pc:spChg chg="mod">
          <ac:chgData name="Pascal Schütz | GECKO Communication AG" userId="bd482cbd-dd24-40ef-af67-3ec959d2e806" providerId="ADAL" clId="{F2E18202-B84E-5DAE-94C7-46F508505BEE}" dt="2026-09-08T07:24:52.767" v="351" actId="20577"/>
          <ac:spMkLst>
            <pc:docMk/>
            <pc:sldMk cId="3298488298" sldId="373"/>
            <ac:spMk id="3" creationId="{933C86BF-B34F-8AD1-29A7-EC999333208B}"/>
          </ac:spMkLst>
        </pc:spChg>
      </pc:sldChg>
      <pc:sldChg chg="addSp delSp modSp mod">
        <pc:chgData name="Pascal Schütz | GECKO Communication AG" userId="bd482cbd-dd24-40ef-af67-3ec959d2e806" providerId="ADAL" clId="{F2E18202-B84E-5DAE-94C7-46F508505BEE}" dt="2026-09-08T07:17:09.190" v="175" actId="20577"/>
        <pc:sldMkLst>
          <pc:docMk/>
          <pc:sldMk cId="325557959" sldId="380"/>
        </pc:sldMkLst>
        <pc:spChg chg="del mod">
          <ac:chgData name="Pascal Schütz | GECKO Communication AG" userId="bd482cbd-dd24-40ef-af67-3ec959d2e806" providerId="ADAL" clId="{F2E18202-B84E-5DAE-94C7-46F508505BEE}" dt="2026-09-08T07:16:36.035" v="156" actId="478"/>
          <ac:spMkLst>
            <pc:docMk/>
            <pc:sldMk cId="325557959" sldId="380"/>
            <ac:spMk id="3" creationId="{BA380A52-8CC7-02CA-FE32-9C5ECB663732}"/>
          </ac:spMkLst>
        </pc:spChg>
        <pc:spChg chg="add mod">
          <ac:chgData name="Pascal Schütz | GECKO Communication AG" userId="bd482cbd-dd24-40ef-af67-3ec959d2e806" providerId="ADAL" clId="{F2E18202-B84E-5DAE-94C7-46F508505BEE}" dt="2026-09-08T07:17:09.190" v="175" actId="20577"/>
          <ac:spMkLst>
            <pc:docMk/>
            <pc:sldMk cId="325557959" sldId="380"/>
            <ac:spMk id="4" creationId="{BC46AE2A-E4B7-47CC-D9F6-B556CDF77560}"/>
          </ac:spMkLst>
        </pc:spChg>
        <pc:spChg chg="add del mod">
          <ac:chgData name="Pascal Schütz | GECKO Communication AG" userId="bd482cbd-dd24-40ef-af67-3ec959d2e806" providerId="ADAL" clId="{F2E18202-B84E-5DAE-94C7-46F508505BEE}" dt="2026-09-08T07:16:38.447" v="157" actId="478"/>
          <ac:spMkLst>
            <pc:docMk/>
            <pc:sldMk cId="325557959" sldId="380"/>
            <ac:spMk id="6" creationId="{E552880A-E551-DD5B-681B-B0417A6DA19A}"/>
          </ac:spMkLst>
        </pc:spChg>
      </pc:sldChg>
      <pc:sldChg chg="modSp mod">
        <pc:chgData name="Pascal Schütz | GECKO Communication AG" userId="bd482cbd-dd24-40ef-af67-3ec959d2e806" providerId="ADAL" clId="{F2E18202-B84E-5DAE-94C7-46F508505BEE}" dt="2026-09-08T12:13:34.096" v="353" actId="18131"/>
        <pc:sldMkLst>
          <pc:docMk/>
          <pc:sldMk cId="3403911121" sldId="407"/>
        </pc:sldMkLst>
        <pc:picChg chg="mod modCrop">
          <ac:chgData name="Pascal Schütz | GECKO Communication AG" userId="bd482cbd-dd24-40ef-af67-3ec959d2e806" providerId="ADAL" clId="{F2E18202-B84E-5DAE-94C7-46F508505BEE}" dt="2026-09-08T12:13:34.096" v="353" actId="18131"/>
          <ac:picMkLst>
            <pc:docMk/>
            <pc:sldMk cId="3403911121" sldId="407"/>
            <ac:picMk id="4" creationId="{17C65C32-3390-9833-F45D-35537D43FCEB}"/>
          </ac:picMkLst>
        </pc:picChg>
      </pc:sldChg>
      <pc:sldChg chg="modSp mod modNotesTx">
        <pc:chgData name="Pascal Schütz | GECKO Communication AG" userId="bd482cbd-dd24-40ef-af67-3ec959d2e806" providerId="ADAL" clId="{F2E18202-B84E-5DAE-94C7-46F508505BEE}" dt="2026-09-08T07:19:59.440" v="231" actId="20577"/>
        <pc:sldMkLst>
          <pc:docMk/>
          <pc:sldMk cId="1432145756" sldId="416"/>
        </pc:sldMkLst>
        <pc:spChg chg="mod">
          <ac:chgData name="Pascal Schütz | GECKO Communication AG" userId="bd482cbd-dd24-40ef-af67-3ec959d2e806" providerId="ADAL" clId="{F2E18202-B84E-5DAE-94C7-46F508505BEE}" dt="2026-09-08T07:19:59.440" v="231" actId="20577"/>
          <ac:spMkLst>
            <pc:docMk/>
            <pc:sldMk cId="1432145756" sldId="416"/>
            <ac:spMk id="3" creationId="{9A7C188E-A484-6364-2B92-DC74323E8939}"/>
          </ac:spMkLst>
        </pc:spChg>
      </pc:sldChg>
      <pc:sldChg chg="ord">
        <pc:chgData name="Pascal Schütz | GECKO Communication AG" userId="bd482cbd-dd24-40ef-af67-3ec959d2e806" providerId="ADAL" clId="{F2E18202-B84E-5DAE-94C7-46F508505BEE}" dt="2026-09-08T07:22:09.317" v="237" actId="20578"/>
        <pc:sldMkLst>
          <pc:docMk/>
          <pc:sldMk cId="1779669414" sldId="429"/>
        </pc:sldMkLst>
      </pc:sldChg>
      <pc:sldChg chg="ord">
        <pc:chgData name="Pascal Schütz | GECKO Communication AG" userId="bd482cbd-dd24-40ef-af67-3ec959d2e806" providerId="ADAL" clId="{F2E18202-B84E-5DAE-94C7-46F508505BEE}" dt="2026-09-08T07:22:09.317" v="237" actId="20578"/>
        <pc:sldMkLst>
          <pc:docMk/>
          <pc:sldMk cId="1271096787" sldId="430"/>
        </pc:sldMkLst>
      </pc:sldChg>
      <pc:sldChg chg="modSp mod ord">
        <pc:chgData name="Pascal Schütz | GECKO Communication AG" userId="bd482cbd-dd24-40ef-af67-3ec959d2e806" providerId="ADAL" clId="{F2E18202-B84E-5DAE-94C7-46F508505BEE}" dt="2026-09-08T12:14:37.451" v="362" actId="14826"/>
        <pc:sldMkLst>
          <pc:docMk/>
          <pc:sldMk cId="750713008" sldId="431"/>
        </pc:sldMkLst>
        <pc:picChg chg="mod">
          <ac:chgData name="Pascal Schütz | GECKO Communication AG" userId="bd482cbd-dd24-40ef-af67-3ec959d2e806" providerId="ADAL" clId="{F2E18202-B84E-5DAE-94C7-46F508505BEE}" dt="2026-09-08T12:14:37.451" v="362" actId="14826"/>
          <ac:picMkLst>
            <pc:docMk/>
            <pc:sldMk cId="750713008" sldId="431"/>
            <ac:picMk id="4" creationId="{ED645E2F-CCD4-4804-0BCF-E6DC96950D35}"/>
          </ac:picMkLst>
        </pc:picChg>
        <pc:picChg chg="mod modCrop">
          <ac:chgData name="Pascal Schütz | GECKO Communication AG" userId="bd482cbd-dd24-40ef-af67-3ec959d2e806" providerId="ADAL" clId="{F2E18202-B84E-5DAE-94C7-46F508505BEE}" dt="2026-09-08T12:14:22.621" v="361" actId="18131"/>
          <ac:picMkLst>
            <pc:docMk/>
            <pc:sldMk cId="750713008" sldId="431"/>
            <ac:picMk id="9" creationId="{3CAFA85D-8EE6-393E-5871-C05193F2B0CA}"/>
          </ac:picMkLst>
        </pc:picChg>
      </pc:sldChg>
      <pc:sldChg chg="ord">
        <pc:chgData name="Pascal Schütz | GECKO Communication AG" userId="bd482cbd-dd24-40ef-af67-3ec959d2e806" providerId="ADAL" clId="{F2E18202-B84E-5DAE-94C7-46F508505BEE}" dt="2026-09-08T07:22:09.317" v="237" actId="20578"/>
        <pc:sldMkLst>
          <pc:docMk/>
          <pc:sldMk cId="3378537516" sldId="433"/>
        </pc:sldMkLst>
      </pc:sldChg>
      <pc:sldChg chg="modSp mod">
        <pc:chgData name="Pascal Schütz | GECKO Communication AG" userId="bd482cbd-dd24-40ef-af67-3ec959d2e806" providerId="ADAL" clId="{F2E18202-B84E-5DAE-94C7-46F508505BEE}" dt="2026-09-08T07:23:19.476" v="276" actId="20577"/>
        <pc:sldMkLst>
          <pc:docMk/>
          <pc:sldMk cId="2789255464" sldId="434"/>
        </pc:sldMkLst>
        <pc:spChg chg="mod">
          <ac:chgData name="Pascal Schütz | GECKO Communication AG" userId="bd482cbd-dd24-40ef-af67-3ec959d2e806" providerId="ADAL" clId="{F2E18202-B84E-5DAE-94C7-46F508505BEE}" dt="2026-09-08T07:23:19.476" v="276" actId="20577"/>
          <ac:spMkLst>
            <pc:docMk/>
            <pc:sldMk cId="2789255464" sldId="434"/>
            <ac:spMk id="3" creationId="{6998CDFD-42C7-FEFD-2155-B33E6F7BFC9F}"/>
          </ac:spMkLst>
        </pc:spChg>
      </pc:sldChg>
    </pc:docChg>
  </pc:docChgLst>
  <pc:docChgLst>
    <pc:chgData name="Benjamin Steffen" userId="9e76ddcf-dd6a-4432-aedb-3bb7e5ac4f89" providerId="ADAL" clId="{FC4459E1-668F-54E5-A696-CE22A4A82385}"/>
    <pc:docChg chg="undo custSel addSld delSld modSld">
      <pc:chgData name="Benjamin Steffen" userId="9e76ddcf-dd6a-4432-aedb-3bb7e5ac4f89" providerId="ADAL" clId="{FC4459E1-668F-54E5-A696-CE22A4A82385}" dt="2026-09-08T15:22:22.519" v="733" actId="255"/>
      <pc:docMkLst>
        <pc:docMk/>
      </pc:docMkLst>
      <pc:sldChg chg="modSp mod">
        <pc:chgData name="Benjamin Steffen" userId="9e76ddcf-dd6a-4432-aedb-3bb7e5ac4f89" providerId="ADAL" clId="{FC4459E1-668F-54E5-A696-CE22A4A82385}" dt="2026-09-08T13:37:15.814" v="263" actId="20577"/>
        <pc:sldMkLst>
          <pc:docMk/>
          <pc:sldMk cId="2442022113" sldId="368"/>
        </pc:sldMkLst>
        <pc:spChg chg="mod">
          <ac:chgData name="Benjamin Steffen" userId="9e76ddcf-dd6a-4432-aedb-3bb7e5ac4f89" providerId="ADAL" clId="{FC4459E1-668F-54E5-A696-CE22A4A82385}" dt="2026-09-04T14:04:48.887" v="248" actId="20577"/>
          <ac:spMkLst>
            <pc:docMk/>
            <pc:sldMk cId="2442022113" sldId="368"/>
            <ac:spMk id="2" creationId="{A7D851F9-B299-C44D-CDEF-811302B1E2ED}"/>
          </ac:spMkLst>
        </pc:spChg>
        <pc:spChg chg="mod">
          <ac:chgData name="Benjamin Steffen" userId="9e76ddcf-dd6a-4432-aedb-3bb7e5ac4f89" providerId="ADAL" clId="{FC4459E1-668F-54E5-A696-CE22A4A82385}" dt="2026-09-08T13:37:15.814" v="263" actId="20577"/>
          <ac:spMkLst>
            <pc:docMk/>
            <pc:sldMk cId="2442022113" sldId="368"/>
            <ac:spMk id="3" creationId="{16675002-3DC7-86F8-E2A9-329BEF834B74}"/>
          </ac:spMkLst>
        </pc:spChg>
      </pc:sldChg>
      <pc:sldChg chg="modSp mod">
        <pc:chgData name="Benjamin Steffen" userId="9e76ddcf-dd6a-4432-aedb-3bb7e5ac4f89" providerId="ADAL" clId="{FC4459E1-668F-54E5-A696-CE22A4A82385}" dt="2026-09-08T13:57:38.895" v="274" actId="20577"/>
        <pc:sldMkLst>
          <pc:docMk/>
          <pc:sldMk cId="3467627056" sldId="369"/>
        </pc:sldMkLst>
        <pc:spChg chg="mod">
          <ac:chgData name="Benjamin Steffen" userId="9e76ddcf-dd6a-4432-aedb-3bb7e5ac4f89" providerId="ADAL" clId="{FC4459E1-668F-54E5-A696-CE22A4A82385}" dt="2026-09-08T13:57:38.895" v="274" actId="20577"/>
          <ac:spMkLst>
            <pc:docMk/>
            <pc:sldMk cId="3467627056" sldId="369"/>
            <ac:spMk id="3" creationId="{469E8B22-0F04-8B97-26F5-A4214F9688EE}"/>
          </ac:spMkLst>
        </pc:spChg>
      </pc:sldChg>
      <pc:sldChg chg="modSp mod modNotesTx">
        <pc:chgData name="Benjamin Steffen" userId="9e76ddcf-dd6a-4432-aedb-3bb7e5ac4f89" providerId="ADAL" clId="{FC4459E1-668F-54E5-A696-CE22A4A82385}" dt="2026-09-08T14:18:34.327" v="424" actId="21"/>
        <pc:sldMkLst>
          <pc:docMk/>
          <pc:sldMk cId="3298488298" sldId="373"/>
        </pc:sldMkLst>
        <pc:spChg chg="mod">
          <ac:chgData name="Benjamin Steffen" userId="9e76ddcf-dd6a-4432-aedb-3bb7e5ac4f89" providerId="ADAL" clId="{FC4459E1-668F-54E5-A696-CE22A4A82385}" dt="2026-09-08T14:18:34.327" v="424" actId="21"/>
          <ac:spMkLst>
            <pc:docMk/>
            <pc:sldMk cId="3298488298" sldId="373"/>
            <ac:spMk id="3" creationId="{933C86BF-B34F-8AD1-29A7-EC999333208B}"/>
          </ac:spMkLst>
        </pc:spChg>
      </pc:sldChg>
      <pc:sldChg chg="modSp mod">
        <pc:chgData name="Benjamin Steffen" userId="9e76ddcf-dd6a-4432-aedb-3bb7e5ac4f89" providerId="ADAL" clId="{FC4459E1-668F-54E5-A696-CE22A4A82385}" dt="2026-09-04T14:00:48.968" v="132" actId="20577"/>
        <pc:sldMkLst>
          <pc:docMk/>
          <pc:sldMk cId="1850939735" sldId="378"/>
        </pc:sldMkLst>
        <pc:spChg chg="mod">
          <ac:chgData name="Benjamin Steffen" userId="9e76ddcf-dd6a-4432-aedb-3bb7e5ac4f89" providerId="ADAL" clId="{FC4459E1-668F-54E5-A696-CE22A4A82385}" dt="2026-09-04T14:00:48.968" v="132" actId="20577"/>
          <ac:spMkLst>
            <pc:docMk/>
            <pc:sldMk cId="1850939735" sldId="378"/>
            <ac:spMk id="2" creationId="{1BE2293A-1C98-C45D-4386-7686456B8706}"/>
          </ac:spMkLst>
        </pc:spChg>
      </pc:sldChg>
      <pc:sldChg chg="modSp mod">
        <pc:chgData name="Benjamin Steffen" userId="9e76ddcf-dd6a-4432-aedb-3bb7e5ac4f89" providerId="ADAL" clId="{FC4459E1-668F-54E5-A696-CE22A4A82385}" dt="2026-09-04T14:01:38.672" v="191" actId="20577"/>
        <pc:sldMkLst>
          <pc:docMk/>
          <pc:sldMk cId="325557959" sldId="380"/>
        </pc:sldMkLst>
      </pc:sldChg>
      <pc:sldChg chg="modSp mod">
        <pc:chgData name="Benjamin Steffen" userId="9e76ddcf-dd6a-4432-aedb-3bb7e5ac4f89" providerId="ADAL" clId="{FC4459E1-668F-54E5-A696-CE22A4A82385}" dt="2026-09-04T13:54:51.952" v="92" actId="20577"/>
        <pc:sldMkLst>
          <pc:docMk/>
          <pc:sldMk cId="744851318" sldId="396"/>
        </pc:sldMkLst>
        <pc:spChg chg="mod">
          <ac:chgData name="Benjamin Steffen" userId="9e76ddcf-dd6a-4432-aedb-3bb7e5ac4f89" providerId="ADAL" clId="{FC4459E1-668F-54E5-A696-CE22A4A82385}" dt="2026-09-04T13:54:51.952" v="92" actId="20577"/>
          <ac:spMkLst>
            <pc:docMk/>
            <pc:sldMk cId="744851318" sldId="396"/>
            <ac:spMk id="3" creationId="{EBDA2554-DF39-F1F1-1F2F-8AC89B5768BD}"/>
          </ac:spMkLst>
        </pc:spChg>
      </pc:sldChg>
      <pc:sldChg chg="modSp mod">
        <pc:chgData name="Benjamin Steffen" userId="9e76ddcf-dd6a-4432-aedb-3bb7e5ac4f89" providerId="ADAL" clId="{FC4459E1-668F-54E5-A696-CE22A4A82385}" dt="2026-09-04T13:51:28.235" v="18" actId="20577"/>
        <pc:sldMkLst>
          <pc:docMk/>
          <pc:sldMk cId="3403911121" sldId="407"/>
        </pc:sldMkLst>
        <pc:spChg chg="mod">
          <ac:chgData name="Benjamin Steffen" userId="9e76ddcf-dd6a-4432-aedb-3bb7e5ac4f89" providerId="ADAL" clId="{FC4459E1-668F-54E5-A696-CE22A4A82385}" dt="2026-09-04T13:51:28.235" v="18" actId="20577"/>
          <ac:spMkLst>
            <pc:docMk/>
            <pc:sldMk cId="3403911121" sldId="407"/>
            <ac:spMk id="2" creationId="{09CDF5E9-BD3E-2E40-C94F-44EF35446CBB}"/>
          </ac:spMkLst>
        </pc:spChg>
      </pc:sldChg>
      <pc:sldChg chg="modSp mod">
        <pc:chgData name="Benjamin Steffen" userId="9e76ddcf-dd6a-4432-aedb-3bb7e5ac4f89" providerId="ADAL" clId="{FC4459E1-668F-54E5-A696-CE22A4A82385}" dt="2026-09-08T14:26:49.370" v="672" actId="20577"/>
        <pc:sldMkLst>
          <pc:docMk/>
          <pc:sldMk cId="1432145756" sldId="416"/>
        </pc:sldMkLst>
        <pc:spChg chg="mod">
          <ac:chgData name="Benjamin Steffen" userId="9e76ddcf-dd6a-4432-aedb-3bb7e5ac4f89" providerId="ADAL" clId="{FC4459E1-668F-54E5-A696-CE22A4A82385}" dt="2026-09-04T14:05:23.013" v="249" actId="20577"/>
          <ac:spMkLst>
            <pc:docMk/>
            <pc:sldMk cId="1432145756" sldId="416"/>
            <ac:spMk id="2" creationId="{23D3F3A8-9343-9F23-FCC2-146DEB682329}"/>
          </ac:spMkLst>
        </pc:spChg>
        <pc:spChg chg="mod">
          <ac:chgData name="Benjamin Steffen" userId="9e76ddcf-dd6a-4432-aedb-3bb7e5ac4f89" providerId="ADAL" clId="{FC4459E1-668F-54E5-A696-CE22A4A82385}" dt="2026-09-08T14:26:49.370" v="672" actId="20577"/>
          <ac:spMkLst>
            <pc:docMk/>
            <pc:sldMk cId="1432145756" sldId="416"/>
            <ac:spMk id="3" creationId="{9A7C188E-A484-6364-2B92-DC74323E8939}"/>
          </ac:spMkLst>
        </pc:spChg>
      </pc:sldChg>
      <pc:sldChg chg="modSp mod">
        <pc:chgData name="Benjamin Steffen" userId="9e76ddcf-dd6a-4432-aedb-3bb7e5ac4f89" providerId="ADAL" clId="{FC4459E1-668F-54E5-A696-CE22A4A82385}" dt="2026-09-04T14:02:38.503" v="226" actId="20577"/>
        <pc:sldMkLst>
          <pc:docMk/>
          <pc:sldMk cId="3273279891" sldId="424"/>
        </pc:sldMkLst>
        <pc:spChg chg="mod">
          <ac:chgData name="Benjamin Steffen" userId="9e76ddcf-dd6a-4432-aedb-3bb7e5ac4f89" providerId="ADAL" clId="{FC4459E1-668F-54E5-A696-CE22A4A82385}" dt="2026-09-04T14:02:38.503" v="226" actId="20577"/>
          <ac:spMkLst>
            <pc:docMk/>
            <pc:sldMk cId="3273279891" sldId="424"/>
            <ac:spMk id="3" creationId="{E2CA6092-73C9-A4A7-A418-5023F67FC8D6}"/>
          </ac:spMkLst>
        </pc:spChg>
      </pc:sldChg>
      <pc:sldChg chg="modNotesTx">
        <pc:chgData name="Benjamin Steffen" userId="9e76ddcf-dd6a-4432-aedb-3bb7e5ac4f89" providerId="ADAL" clId="{FC4459E1-668F-54E5-A696-CE22A4A82385}" dt="2026-09-04T13:58:08.664" v="112" actId="20577"/>
        <pc:sldMkLst>
          <pc:docMk/>
          <pc:sldMk cId="1779669414" sldId="429"/>
        </pc:sldMkLst>
      </pc:sldChg>
      <pc:sldChg chg="modSp mod modNotesTx">
        <pc:chgData name="Benjamin Steffen" userId="9e76ddcf-dd6a-4432-aedb-3bb7e5ac4f89" providerId="ADAL" clId="{FC4459E1-668F-54E5-A696-CE22A4A82385}" dt="2026-09-04T14:06:07.917" v="257" actId="20577"/>
        <pc:sldMkLst>
          <pc:docMk/>
          <pc:sldMk cId="3378537516" sldId="433"/>
        </pc:sldMkLst>
        <pc:spChg chg="mod">
          <ac:chgData name="Benjamin Steffen" userId="9e76ddcf-dd6a-4432-aedb-3bb7e5ac4f89" providerId="ADAL" clId="{FC4459E1-668F-54E5-A696-CE22A4A82385}" dt="2026-09-04T14:06:07.917" v="257" actId="20577"/>
          <ac:spMkLst>
            <pc:docMk/>
            <pc:sldMk cId="3378537516" sldId="433"/>
            <ac:spMk id="4" creationId="{F86AEBEA-8555-B8BF-5B80-4652EB61CF5B}"/>
          </ac:spMkLst>
        </pc:spChg>
      </pc:sldChg>
      <pc:sldChg chg="modSp mod">
        <pc:chgData name="Benjamin Steffen" userId="9e76ddcf-dd6a-4432-aedb-3bb7e5ac4f89" providerId="ADAL" clId="{FC4459E1-668F-54E5-A696-CE22A4A82385}" dt="2026-09-04T13:57:13.083" v="109" actId="2711"/>
        <pc:sldMkLst>
          <pc:docMk/>
          <pc:sldMk cId="2789255464" sldId="434"/>
        </pc:sldMkLst>
        <pc:spChg chg="mod">
          <ac:chgData name="Benjamin Steffen" userId="9e76ddcf-dd6a-4432-aedb-3bb7e5ac4f89" providerId="ADAL" clId="{FC4459E1-668F-54E5-A696-CE22A4A82385}" dt="2026-09-04T13:57:13.083" v="109" actId="2711"/>
          <ac:spMkLst>
            <pc:docMk/>
            <pc:sldMk cId="2789255464" sldId="434"/>
            <ac:spMk id="3" creationId="{6998CDFD-42C7-FEFD-2155-B33E6F7BFC9F}"/>
          </ac:spMkLst>
        </pc:spChg>
      </pc:sldChg>
      <pc:sldChg chg="modSp mod">
        <pc:chgData name="Benjamin Steffen" userId="9e76ddcf-dd6a-4432-aedb-3bb7e5ac4f89" providerId="ADAL" clId="{FC4459E1-668F-54E5-A696-CE22A4A82385}" dt="2026-09-04T13:57:21.552" v="110" actId="2711"/>
        <pc:sldMkLst>
          <pc:docMk/>
          <pc:sldMk cId="861760049" sldId="435"/>
        </pc:sldMkLst>
        <pc:spChg chg="mod">
          <ac:chgData name="Benjamin Steffen" userId="9e76ddcf-dd6a-4432-aedb-3bb7e5ac4f89" providerId="ADAL" clId="{FC4459E1-668F-54E5-A696-CE22A4A82385}" dt="2026-09-04T13:57:21.552" v="110" actId="2711"/>
          <ac:spMkLst>
            <pc:docMk/>
            <pc:sldMk cId="861760049" sldId="435"/>
            <ac:spMk id="3" creationId="{1BB4ADEB-8C9B-D719-2000-52E9EBB070E7}"/>
          </ac:spMkLst>
        </pc:spChg>
      </pc:sldChg>
      <pc:sldChg chg="addSp delSp modSp add mod">
        <pc:chgData name="Benjamin Steffen" userId="9e76ddcf-dd6a-4432-aedb-3bb7e5ac4f89" providerId="ADAL" clId="{FC4459E1-668F-54E5-A696-CE22A4A82385}" dt="2026-09-08T15:22:22.519" v="733" actId="255"/>
        <pc:sldMkLst>
          <pc:docMk/>
          <pc:sldMk cId="1301386642" sldId="436"/>
        </pc:sldMkLst>
        <pc:spChg chg="mod">
          <ac:chgData name="Benjamin Steffen" userId="9e76ddcf-dd6a-4432-aedb-3bb7e5ac4f89" providerId="ADAL" clId="{FC4459E1-668F-54E5-A696-CE22A4A82385}" dt="2026-09-08T14:18:57.117" v="459" actId="20577"/>
          <ac:spMkLst>
            <pc:docMk/>
            <pc:sldMk cId="1301386642" sldId="436"/>
            <ac:spMk id="2" creationId="{8F0F4435-040F-CF1D-D62A-2214574FECB9}"/>
          </ac:spMkLst>
        </pc:spChg>
        <pc:spChg chg="mod">
          <ac:chgData name="Benjamin Steffen" userId="9e76ddcf-dd6a-4432-aedb-3bb7e5ac4f89" providerId="ADAL" clId="{FC4459E1-668F-54E5-A696-CE22A4A82385}" dt="2026-09-08T15:22:22.519" v="733" actId="255"/>
          <ac:spMkLst>
            <pc:docMk/>
            <pc:sldMk cId="1301386642" sldId="436"/>
            <ac:spMk id="3" creationId="{F3C63A6F-0D77-95F2-C8CE-A7F46D23C9BA}"/>
          </ac:spMkLst>
        </pc:spChg>
        <pc:spChg chg="add del mod">
          <ac:chgData name="Benjamin Steffen" userId="9e76ddcf-dd6a-4432-aedb-3bb7e5ac4f89" providerId="ADAL" clId="{FC4459E1-668F-54E5-A696-CE22A4A82385}" dt="2026-09-08T14:39:58.884" v="714" actId="767"/>
          <ac:spMkLst>
            <pc:docMk/>
            <pc:sldMk cId="1301386642" sldId="436"/>
            <ac:spMk id="4" creationId="{6788381E-FE3F-8F4D-522E-5EBA674C0847}"/>
          </ac:spMkLst>
        </pc:spChg>
      </pc:sldChg>
      <pc:sldChg chg="new del">
        <pc:chgData name="Benjamin Steffen" userId="9e76ddcf-dd6a-4432-aedb-3bb7e5ac4f89" providerId="ADAL" clId="{FC4459E1-668F-54E5-A696-CE22A4A82385}" dt="2026-09-08T14:38:58.291" v="709" actId="2696"/>
        <pc:sldMkLst>
          <pc:docMk/>
          <pc:sldMk cId="3641510401" sldId="437"/>
        </pc:sldMkLst>
      </pc:sldChg>
    </pc:docChg>
  </pc:docChgLst>
</pc:chgInfo>
</file>

<file path=ppt/comments/modernComment_1B4_4D919592.xml><?xml version="1.0" encoding="utf-8"?>
<p188:cmLst xmlns:a="http://schemas.openxmlformats.org/drawingml/2006/main" xmlns:r="http://schemas.openxmlformats.org/officeDocument/2006/relationships" xmlns:p188="http://schemas.microsoft.com/office/powerpoint/2018/8/main">
  <p188:cm id="{7A70B7B0-1E2E-E045-B2D3-5F41CCBC70C8}" authorId="{86368F58-A9B1-7331-5230-85A9D8F30B95}" created="2026-09-08T14:40:08.642">
    <pc:sldMkLst xmlns:pc="http://schemas.microsoft.com/office/powerpoint/2013/main/command">
      <pc:docMk/>
      <pc:sldMk cId="1301386642" sldId="436"/>
    </pc:sldMkLst>
    <p188:txBody>
      <a:bodyPr/>
      <a:lstStyle/>
      <a:p>
        <a:r>
          <a:rPr lang="de-DE"/>
          <a:t>@Thomas Schuler: wie besprochen - bitte QR-Code einfügen!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E698359F-7BE7-40AB-84C0-9AC73674DE4C}" type="datetimeFigureOut">
              <a:rPr lang="de-CH" smtClean="0"/>
              <a:t>10.09.2026</a:t>
            </a:fld>
            <a:endParaRPr lang="de-CH"/>
          </a:p>
        </p:txBody>
      </p:sp>
      <p:sp>
        <p:nvSpPr>
          <p:cNvPr id="4" name="Folienbildplatzhalt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66909" y="4777195"/>
            <a:ext cx="533527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5"/>
            <a:ext cx="2889938" cy="498055"/>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777607" y="9428585"/>
            <a:ext cx="2889938" cy="498055"/>
          </a:xfrm>
          <a:prstGeom prst="rect">
            <a:avLst/>
          </a:prstGeom>
        </p:spPr>
        <p:txBody>
          <a:bodyPr vert="horz" lIns="91440" tIns="45720" rIns="91440" bIns="45720" rtlCol="0" anchor="b"/>
          <a:lstStyle>
            <a:lvl1pPr algn="r">
              <a:defRPr sz="1200"/>
            </a:lvl1pPr>
          </a:lstStyle>
          <a:p>
            <a:fld id="{22261145-2304-4533-A717-F7B0CD050FE4}" type="slidenum">
              <a:rPr lang="de-CH" smtClean="0"/>
              <a:t>‹Nr.›</a:t>
            </a:fld>
            <a:endParaRPr lang="de-CH"/>
          </a:p>
        </p:txBody>
      </p:sp>
    </p:spTree>
    <p:extLst>
      <p:ext uri="{BB962C8B-B14F-4D97-AF65-F5344CB8AC3E}">
        <p14:creationId xmlns:p14="http://schemas.microsoft.com/office/powerpoint/2010/main" val="1161604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1</a:t>
            </a:fld>
            <a:endParaRPr lang="de-CH"/>
          </a:p>
        </p:txBody>
      </p:sp>
    </p:spTree>
    <p:extLst>
      <p:ext uri="{BB962C8B-B14F-4D97-AF65-F5344CB8AC3E}">
        <p14:creationId xmlns:p14="http://schemas.microsoft.com/office/powerpoint/2010/main" val="3465884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2261145-2304-4533-A717-F7B0CD050FE4}" type="slidenum">
              <a:rPr lang="de-CH" smtClean="0"/>
              <a:t>2</a:t>
            </a:fld>
            <a:endParaRPr lang="de-CH"/>
          </a:p>
        </p:txBody>
      </p:sp>
    </p:spTree>
    <p:extLst>
      <p:ext uri="{BB962C8B-B14F-4D97-AF65-F5344CB8AC3E}">
        <p14:creationId xmlns:p14="http://schemas.microsoft.com/office/powerpoint/2010/main" val="899536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Alles auf 5500 Einwohner/innen ausgerichtet. Schulraum ist aber schon heute knapp. Pressen aktuell das Maximum aus dem 60 Jahre alten Schulhaus. Zur Auflockerung -&gt; wer ist schon im </a:t>
            </a:r>
            <a:r>
              <a:rPr lang="de-DE" dirty="0" err="1"/>
              <a:t>Selhofen</a:t>
            </a:r>
            <a:r>
              <a:rPr lang="de-DE" dirty="0"/>
              <a:t> in die Schule gegangen? Sieht heute noch sehr ähnlich aus… </a:t>
            </a:r>
          </a:p>
          <a:p>
            <a:endParaRPr lang="de-DE" dirty="0"/>
          </a:p>
          <a:p>
            <a:r>
              <a:rPr lang="de-DE" dirty="0"/>
              <a:t>Gutes Schul-Team; schöner Arbeitsplatz ist wichtiges Kriterium für Job-Suche -&gt; ganz wichtig für uns.</a:t>
            </a:r>
          </a:p>
          <a:p>
            <a:endParaRPr lang="de-DE" dirty="0"/>
          </a:p>
          <a:p>
            <a:r>
              <a:rPr lang="de-CH" sz="1200" b="0" i="1" u="none" strike="noStrike" kern="1200" dirty="0">
                <a:solidFill>
                  <a:schemeClr val="tx1"/>
                </a:solidFill>
                <a:effectLst/>
                <a:latin typeface="+mn-lt"/>
                <a:ea typeface="+mn-ea"/>
                <a:cs typeface="+mn-cs"/>
              </a:rPr>
              <a:t>Die Schule braucht andere Räume, um heutigen Unterricht überhaupt angemessen organisieren zu können. Integrative Schule, individualisierter Unterricht, Förderung in Kleingruppen, Spezialunterricht, Teamteaching usw. brauchen Räume, die unsere alten Schulhäuser in dieser Form schlicht nicht haben. Der Lehrplan 21 und integrative Schule werden im Text nicht genannt. Das müssen wir korrigieren resp. der Bevölkerung immer wieder wiederholen. Der Raumbedarf hängt nämlich nicht nur von der Anzahl Schülerinnen und Schüler ab. Ein Schulhaus im Jahr 2026 braucht funktional andere Räume als ein Schulhaus vor 40 oder 50 Jahren.</a:t>
            </a:r>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4</a:t>
            </a:fld>
            <a:endParaRPr lang="de-CH"/>
          </a:p>
        </p:txBody>
      </p:sp>
    </p:spTree>
    <p:extLst>
      <p:ext uri="{BB962C8B-B14F-4D97-AF65-F5344CB8AC3E}">
        <p14:creationId xmlns:p14="http://schemas.microsoft.com/office/powerpoint/2010/main" val="778674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2400" dirty="0">
                <a:latin typeface="Aptos"/>
              </a:rPr>
              <a:t>Kehrsatz braucht neuen Raum für Schulen, Kindergärten und Tagesschulen.</a:t>
            </a:r>
            <a:br>
              <a:rPr lang="de-CH" sz="2400" dirty="0">
                <a:latin typeface="Aptos"/>
              </a:rPr>
            </a:br>
            <a:endParaRPr lang="de-CH" sz="2400" dirty="0">
              <a:latin typeface="Aptos"/>
            </a:endParaRPr>
          </a:p>
          <a:p>
            <a:r>
              <a:rPr lang="de-DE" sz="2400" dirty="0">
                <a:latin typeface="Aptos"/>
              </a:rPr>
              <a:t>Der Gemeinderat will</a:t>
            </a:r>
          </a:p>
          <a:p>
            <a:pPr lvl="1"/>
            <a:r>
              <a:rPr lang="de-DE" sz="2000" dirty="0">
                <a:latin typeface="Aptos"/>
              </a:rPr>
              <a:t>die Herausforderungen der Bildung angehen und nicht der nächsten Generation überlassen. </a:t>
            </a:r>
            <a:endParaRPr lang="de-CH" sz="2000" dirty="0">
              <a:latin typeface="Aptos"/>
            </a:endParaRPr>
          </a:p>
          <a:p>
            <a:pPr lvl="1"/>
            <a:r>
              <a:rPr lang="de-CH" sz="2000" dirty="0">
                <a:latin typeface="Aptos"/>
              </a:rPr>
              <a:t>die weitsichtige Planung der Vorgänger-Generation mit dem </a:t>
            </a:r>
            <a:r>
              <a:rPr lang="de-CH" sz="2000" dirty="0" err="1">
                <a:latin typeface="Aptos"/>
              </a:rPr>
              <a:t>Selhofen</a:t>
            </a:r>
            <a:r>
              <a:rPr lang="de-CH" sz="2000" dirty="0">
                <a:latin typeface="Aptos"/>
              </a:rPr>
              <a:t>-Bau als positives Beispiel nehmen.</a:t>
            </a:r>
            <a:endParaRPr lang="de-DE" sz="2000" dirty="0">
              <a:latin typeface="Aptos"/>
            </a:endParaRPr>
          </a:p>
          <a:p>
            <a:pPr lvl="1"/>
            <a:r>
              <a:rPr lang="de-DE" sz="2000" dirty="0">
                <a:latin typeface="Aptos"/>
              </a:rPr>
              <a:t>frühzeitig und transparent über einen strategischen Leitentscheid und entsprechende Vorarbeiten kommunizieren.</a:t>
            </a:r>
          </a:p>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5</a:t>
            </a:fld>
            <a:endParaRPr lang="de-CH"/>
          </a:p>
        </p:txBody>
      </p:sp>
    </p:spTree>
    <p:extLst>
      <p:ext uri="{BB962C8B-B14F-4D97-AF65-F5344CB8AC3E}">
        <p14:creationId xmlns:p14="http://schemas.microsoft.com/office/powerpoint/2010/main" val="945595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Ankündigung </a:t>
            </a:r>
            <a:r>
              <a:rPr lang="de-CH" dirty="0" err="1"/>
              <a:t>zhd</a:t>
            </a:r>
            <a:r>
              <a:rPr lang="de-CH" dirty="0"/>
              <a:t>. GR</a:t>
            </a:r>
            <a:r>
              <a:rPr lang="de-DE" b="1" dirty="0"/>
              <a:t>Dezember 2022: </a:t>
            </a:r>
            <a:r>
              <a:rPr lang="de-DE" dirty="0"/>
              <a:t>	Ankündigung, Schulraumplanung zu überarbeiten</a:t>
            </a:r>
          </a:p>
          <a:p>
            <a:r>
              <a:rPr lang="de-DE" b="1" dirty="0"/>
              <a:t>Mai 2023: 	</a:t>
            </a:r>
            <a:r>
              <a:rPr lang="de-DE" dirty="0"/>
              <a:t>	Bildung einer Arbeitsgruppe mit zwei 						Gemeinderatsmitgliedern, Vertretung der 					Schulleitung, Bauverwalter und Geschäftsleiter =&gt; 				Schulraumkonzept, basierend auf einer 					Bedarfsanalyse des Ressorts Bildung und Jugend 				sowie der Schulleitenden</a:t>
            </a:r>
          </a:p>
          <a:p>
            <a:r>
              <a:rPr lang="de-DE" b="1" dirty="0"/>
              <a:t>Januar 2024: </a:t>
            </a:r>
            <a:r>
              <a:rPr lang="de-DE" dirty="0"/>
              <a:t>	Gemeinderat genehmigt Kredit für ein 					Qualitätssicherndes Verfahren</a:t>
            </a:r>
          </a:p>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6</a:t>
            </a:fld>
            <a:endParaRPr lang="de-CH"/>
          </a:p>
        </p:txBody>
      </p:sp>
    </p:spTree>
    <p:extLst>
      <p:ext uri="{BB962C8B-B14F-4D97-AF65-F5344CB8AC3E}">
        <p14:creationId xmlns:p14="http://schemas.microsoft.com/office/powerpoint/2010/main" val="3008626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10</a:t>
            </a:fld>
            <a:endParaRPr lang="de-CH"/>
          </a:p>
        </p:txBody>
      </p:sp>
    </p:spTree>
    <p:extLst>
      <p:ext uri="{BB962C8B-B14F-4D97-AF65-F5344CB8AC3E}">
        <p14:creationId xmlns:p14="http://schemas.microsoft.com/office/powerpoint/2010/main" val="376500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03DBC-CD8A-4279-7435-F7BAA8A5C31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5DF4E4-8691-F8A8-BE96-59EDD4AEF5E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C6D5D51-33FB-79EE-0B88-2C0287B68F8F}"/>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C5F0266D-B5F5-7185-6778-5CD4AE854799}"/>
              </a:ext>
            </a:extLst>
          </p:cNvPr>
          <p:cNvSpPr>
            <a:spLocks noGrp="1"/>
          </p:cNvSpPr>
          <p:nvPr>
            <p:ph type="sldNum" sz="quarter" idx="5"/>
          </p:nvPr>
        </p:nvSpPr>
        <p:spPr/>
        <p:txBody>
          <a:bodyPr/>
          <a:lstStyle/>
          <a:p>
            <a:fld id="{22261145-2304-4533-A717-F7B0CD050FE4}" type="slidenum">
              <a:rPr lang="de-CH" smtClean="0"/>
              <a:t>12</a:t>
            </a:fld>
            <a:endParaRPr lang="de-CH"/>
          </a:p>
        </p:txBody>
      </p:sp>
    </p:spTree>
    <p:extLst>
      <p:ext uri="{BB962C8B-B14F-4D97-AF65-F5344CB8AC3E}">
        <p14:creationId xmlns:p14="http://schemas.microsoft.com/office/powerpoint/2010/main" val="2820931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E784C-5229-6800-BBA0-1216B0C5F00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1A71E5-9187-E7AB-650C-A86DDD0A623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797BBD-C87F-62DD-1324-D577C212AF27}"/>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AD39C7B8-8844-EB45-BAF9-45C0EF8BBEE6}"/>
              </a:ext>
            </a:extLst>
          </p:cNvPr>
          <p:cNvSpPr>
            <a:spLocks noGrp="1"/>
          </p:cNvSpPr>
          <p:nvPr>
            <p:ph type="sldNum" sz="quarter" idx="5"/>
          </p:nvPr>
        </p:nvSpPr>
        <p:spPr/>
        <p:txBody>
          <a:bodyPr/>
          <a:lstStyle/>
          <a:p>
            <a:fld id="{22261145-2304-4533-A717-F7B0CD050FE4}" type="slidenum">
              <a:rPr lang="de-CH" smtClean="0"/>
              <a:t>13</a:t>
            </a:fld>
            <a:endParaRPr lang="de-CH"/>
          </a:p>
        </p:txBody>
      </p:sp>
    </p:spTree>
    <p:extLst>
      <p:ext uri="{BB962C8B-B14F-4D97-AF65-F5344CB8AC3E}">
        <p14:creationId xmlns:p14="http://schemas.microsoft.com/office/powerpoint/2010/main" val="35544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00963-A2D4-60B5-11AF-D2D9344A936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CC6925-0F1B-D080-48F4-8A78D833B41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9DC7B4-52E0-FA46-D3F3-3D8B1F8A1973}"/>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66ECAAF2-C9E3-DE1A-B693-FA8E787DC0D2}"/>
              </a:ext>
            </a:extLst>
          </p:cNvPr>
          <p:cNvSpPr>
            <a:spLocks noGrp="1"/>
          </p:cNvSpPr>
          <p:nvPr>
            <p:ph type="sldNum" sz="quarter" idx="5"/>
          </p:nvPr>
        </p:nvSpPr>
        <p:spPr/>
        <p:txBody>
          <a:bodyPr/>
          <a:lstStyle/>
          <a:p>
            <a:fld id="{22261145-2304-4533-A717-F7B0CD050FE4}" type="slidenum">
              <a:rPr lang="de-CH" smtClean="0"/>
              <a:t>14</a:t>
            </a:fld>
            <a:endParaRPr lang="de-CH"/>
          </a:p>
        </p:txBody>
      </p:sp>
    </p:spTree>
    <p:extLst>
      <p:ext uri="{BB962C8B-B14F-4D97-AF65-F5344CB8AC3E}">
        <p14:creationId xmlns:p14="http://schemas.microsoft.com/office/powerpoint/2010/main" val="1236488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58269-39F9-A3D6-02ED-6C14A5921B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43326F-8FFD-7BF1-828F-A4336683E58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AC00501-0C54-C746-A7EA-E2A713C25E20}"/>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4225CE1F-D275-45C4-FC20-492DCD2991C3}"/>
              </a:ext>
            </a:extLst>
          </p:cNvPr>
          <p:cNvSpPr>
            <a:spLocks noGrp="1"/>
          </p:cNvSpPr>
          <p:nvPr>
            <p:ph type="sldNum" sz="quarter" idx="5"/>
          </p:nvPr>
        </p:nvSpPr>
        <p:spPr/>
        <p:txBody>
          <a:bodyPr/>
          <a:lstStyle/>
          <a:p>
            <a:fld id="{22261145-2304-4533-A717-F7B0CD050FE4}" type="slidenum">
              <a:rPr lang="de-CH" smtClean="0"/>
              <a:t>15</a:t>
            </a:fld>
            <a:endParaRPr lang="de-CH"/>
          </a:p>
        </p:txBody>
      </p:sp>
    </p:spTree>
    <p:extLst>
      <p:ext uri="{BB962C8B-B14F-4D97-AF65-F5344CB8AC3E}">
        <p14:creationId xmlns:p14="http://schemas.microsoft.com/office/powerpoint/2010/main" val="2127911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126DB-FF50-ED25-E1EE-32C3DFD07F3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D5A87F9-19B1-81C4-5DF5-04B5853C641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B810FC9-2260-861B-6E29-26FC7A17ED45}"/>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8D071A45-F7D0-7CC4-5A8B-4EDEFAC48DCC}"/>
              </a:ext>
            </a:extLst>
          </p:cNvPr>
          <p:cNvSpPr>
            <a:spLocks noGrp="1"/>
          </p:cNvSpPr>
          <p:nvPr>
            <p:ph type="sldNum" sz="quarter" idx="5"/>
          </p:nvPr>
        </p:nvSpPr>
        <p:spPr/>
        <p:txBody>
          <a:bodyPr/>
          <a:lstStyle/>
          <a:p>
            <a:fld id="{22261145-2304-4533-A717-F7B0CD050FE4}" type="slidenum">
              <a:rPr lang="de-CH" smtClean="0"/>
              <a:t>16</a:t>
            </a:fld>
            <a:endParaRPr lang="de-CH"/>
          </a:p>
        </p:txBody>
      </p:sp>
    </p:spTree>
    <p:extLst>
      <p:ext uri="{BB962C8B-B14F-4D97-AF65-F5344CB8AC3E}">
        <p14:creationId xmlns:p14="http://schemas.microsoft.com/office/powerpoint/2010/main" val="3125692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AF51A-39B2-46F8-0AA9-BF7784FD07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57CC482-0A81-98AE-11A1-02CE12759D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98E3A2C-BB37-3811-DB94-92BA0C72659B}"/>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302098C2-18CA-568B-2F19-206385B98A1A}"/>
              </a:ext>
            </a:extLst>
          </p:cNvPr>
          <p:cNvSpPr>
            <a:spLocks noGrp="1"/>
          </p:cNvSpPr>
          <p:nvPr>
            <p:ph type="sldNum" sz="quarter" idx="5"/>
          </p:nvPr>
        </p:nvSpPr>
        <p:spPr/>
        <p:txBody>
          <a:bodyPr/>
          <a:lstStyle/>
          <a:p>
            <a:fld id="{22261145-2304-4533-A717-F7B0CD050FE4}" type="slidenum">
              <a:rPr lang="de-CH" smtClean="0"/>
              <a:t>17</a:t>
            </a:fld>
            <a:endParaRPr lang="de-CH"/>
          </a:p>
        </p:txBody>
      </p:sp>
    </p:spTree>
    <p:extLst>
      <p:ext uri="{BB962C8B-B14F-4D97-AF65-F5344CB8AC3E}">
        <p14:creationId xmlns:p14="http://schemas.microsoft.com/office/powerpoint/2010/main" val="3210411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308C0-B79F-5EEC-E585-022A53540A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39225E-DDFD-E04B-8F0F-7F132419EAA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D48CDF-B20C-B3A8-5D9E-9E32AACB2C48}"/>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E5D53AFE-CFC5-D6A1-F417-48F251A5F51B}"/>
              </a:ext>
            </a:extLst>
          </p:cNvPr>
          <p:cNvSpPr>
            <a:spLocks noGrp="1"/>
          </p:cNvSpPr>
          <p:nvPr>
            <p:ph type="sldNum" sz="quarter" idx="5"/>
          </p:nvPr>
        </p:nvSpPr>
        <p:spPr/>
        <p:txBody>
          <a:bodyPr/>
          <a:lstStyle/>
          <a:p>
            <a:fld id="{22261145-2304-4533-A717-F7B0CD050FE4}" type="slidenum">
              <a:rPr lang="de-CH" smtClean="0"/>
              <a:t>18</a:t>
            </a:fld>
            <a:endParaRPr lang="de-CH"/>
          </a:p>
        </p:txBody>
      </p:sp>
    </p:spTree>
    <p:extLst>
      <p:ext uri="{BB962C8B-B14F-4D97-AF65-F5344CB8AC3E}">
        <p14:creationId xmlns:p14="http://schemas.microsoft.com/office/powerpoint/2010/main" val="124201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C48A2-80C3-46A7-34B9-60DD7F3FD9C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342983-13D8-5BAA-1B1E-64BBB3BCE0E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0402D5A-8DBC-E85F-082B-E0F73743057D}"/>
              </a:ext>
            </a:extLst>
          </p:cNvPr>
          <p:cNvSpPr>
            <a:spLocks noGrp="1"/>
          </p:cNvSpPr>
          <p:nvPr>
            <p:ph type="body" idx="1"/>
          </p:nvPr>
        </p:nvSpPr>
        <p:spPr/>
        <p:txBody>
          <a:bodyPr/>
          <a:lstStyle/>
          <a:p>
            <a:pPr lvl="1"/>
            <a:r>
              <a:rPr lang="de-DE" dirty="0">
                <a:latin typeface="Arial" panose="020B0604020202020204" pitchFamily="34" charset="0"/>
                <a:cs typeface="Arial" panose="020B0604020202020204" pitchFamily="34" charset="0"/>
              </a:rPr>
              <a:t>Neubau, der beispielsweise Platz böte für eine neue Tagesschule (3. bis 9. Klasse) und weitere Schulräumlichkeiten. </a:t>
            </a:r>
          </a:p>
          <a:p>
            <a:pPr lvl="1"/>
            <a:r>
              <a:rPr lang="de-CH" dirty="0">
                <a:latin typeface="Arial" panose="020B0604020202020204" pitchFamily="34" charset="0"/>
                <a:cs typeface="Arial" panose="020B0604020202020204" pitchFamily="34" charset="0"/>
              </a:rPr>
              <a:t>Mit Blick auf Ort- und Landschaftsbild Volumen von drei bis vier Geschossen denkbar</a:t>
            </a:r>
          </a:p>
          <a:p>
            <a:pPr lvl="1"/>
            <a:r>
              <a:rPr lang="de-CH" dirty="0">
                <a:latin typeface="Arial" panose="020B0604020202020204" pitchFamily="34" charset="0"/>
                <a:cs typeface="Arial" panose="020B0604020202020204" pitchFamily="34" charset="0"/>
              </a:rPr>
              <a:t>Nachbarschaftliche Aspekte angesichts der peripheren Lage des Areals mit weniger grosser Bedeutung</a:t>
            </a:r>
          </a:p>
          <a:p>
            <a:pPr lvl="1"/>
            <a:r>
              <a:rPr lang="de-CH" dirty="0">
                <a:latin typeface="Arial" panose="020B0604020202020204" pitchFamily="34" charset="0"/>
                <a:cs typeface="Arial" panose="020B0604020202020204" pitchFamily="34" charset="0"/>
              </a:rPr>
              <a:t>Qualität der vor über 50 Jahren erbauten Anlage zu erhalten oder zu erhöhen</a:t>
            </a:r>
          </a:p>
          <a:p>
            <a:endParaRPr lang="de-CH" dirty="0"/>
          </a:p>
        </p:txBody>
      </p:sp>
      <p:sp>
        <p:nvSpPr>
          <p:cNvPr id="4" name="Foliennummernplatzhalter 3">
            <a:extLst>
              <a:ext uri="{FF2B5EF4-FFF2-40B4-BE49-F238E27FC236}">
                <a16:creationId xmlns:a16="http://schemas.microsoft.com/office/drawing/2014/main" id="{ED70F5FC-E772-4C1B-3CEB-655B2AA341A9}"/>
              </a:ext>
            </a:extLst>
          </p:cNvPr>
          <p:cNvSpPr>
            <a:spLocks noGrp="1"/>
          </p:cNvSpPr>
          <p:nvPr>
            <p:ph type="sldNum" sz="quarter" idx="5"/>
          </p:nvPr>
        </p:nvSpPr>
        <p:spPr/>
        <p:txBody>
          <a:bodyPr/>
          <a:lstStyle/>
          <a:p>
            <a:fld id="{22261145-2304-4533-A717-F7B0CD050FE4}" type="slidenum">
              <a:rPr lang="de-CH" smtClean="0"/>
              <a:t>19</a:t>
            </a:fld>
            <a:endParaRPr lang="de-CH"/>
          </a:p>
        </p:txBody>
      </p:sp>
    </p:spTree>
    <p:extLst>
      <p:ext uri="{BB962C8B-B14F-4D97-AF65-F5344CB8AC3E}">
        <p14:creationId xmlns:p14="http://schemas.microsoft.com/office/powerpoint/2010/main" val="235252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22261145-2304-4533-A717-F7B0CD050FE4}" type="slidenum">
              <a:rPr lang="de-CH" smtClean="0"/>
              <a:t>21</a:t>
            </a:fld>
            <a:endParaRPr lang="de-CH"/>
          </a:p>
        </p:txBody>
      </p:sp>
    </p:spTree>
    <p:extLst>
      <p:ext uri="{BB962C8B-B14F-4D97-AF65-F5344CB8AC3E}">
        <p14:creationId xmlns:p14="http://schemas.microsoft.com/office/powerpoint/2010/main" val="2002401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FA152-4A6E-106C-8D6B-A3D9AFB3A8E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CAE532F-3C0C-4DBD-8A0F-8ED7BFE6F0A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33BBF1E-C5BB-C38D-2027-839CBA361785}"/>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6D17766-6585-92CC-3104-4F4671E961BE}"/>
              </a:ext>
            </a:extLst>
          </p:cNvPr>
          <p:cNvSpPr>
            <a:spLocks noGrp="1"/>
          </p:cNvSpPr>
          <p:nvPr>
            <p:ph type="sldNum" sz="quarter" idx="5"/>
          </p:nvPr>
        </p:nvSpPr>
        <p:spPr/>
        <p:txBody>
          <a:bodyPr/>
          <a:lstStyle/>
          <a:p>
            <a:fld id="{22261145-2304-4533-A717-F7B0CD050FE4}" type="slidenum">
              <a:rPr lang="de-CH" smtClean="0"/>
              <a:t>22</a:t>
            </a:fld>
            <a:endParaRPr lang="de-CH"/>
          </a:p>
        </p:txBody>
      </p:sp>
    </p:spTree>
    <p:extLst>
      <p:ext uri="{BB962C8B-B14F-4D97-AF65-F5344CB8AC3E}">
        <p14:creationId xmlns:p14="http://schemas.microsoft.com/office/powerpoint/2010/main" val="2023947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3A3B8-95C7-B28D-B1F5-8771F126819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25A1E8-DB98-B7E5-741B-06498EDFA52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6A405A3-86E0-C8F6-0C87-0BA2384C075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B0D1998-C7CA-EA76-F939-374E91E1C321}"/>
              </a:ext>
            </a:extLst>
          </p:cNvPr>
          <p:cNvSpPr>
            <a:spLocks noGrp="1"/>
          </p:cNvSpPr>
          <p:nvPr>
            <p:ph type="sldNum" sz="quarter" idx="5"/>
          </p:nvPr>
        </p:nvSpPr>
        <p:spPr/>
        <p:txBody>
          <a:bodyPr/>
          <a:lstStyle/>
          <a:p>
            <a:fld id="{22261145-2304-4533-A717-F7B0CD050FE4}" type="slidenum">
              <a:rPr lang="de-CH" smtClean="0"/>
              <a:t>23</a:t>
            </a:fld>
            <a:endParaRPr lang="de-CH"/>
          </a:p>
        </p:txBody>
      </p:sp>
    </p:spTree>
    <p:extLst>
      <p:ext uri="{BB962C8B-B14F-4D97-AF65-F5344CB8AC3E}">
        <p14:creationId xmlns:p14="http://schemas.microsoft.com/office/powerpoint/2010/main" val="3381263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25</a:t>
            </a:fld>
            <a:endParaRPr lang="de-CH"/>
          </a:p>
        </p:txBody>
      </p:sp>
    </p:spTree>
    <p:extLst>
      <p:ext uri="{BB962C8B-B14F-4D97-AF65-F5344CB8AC3E}">
        <p14:creationId xmlns:p14="http://schemas.microsoft.com/office/powerpoint/2010/main" val="1046114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E3DE1-D1AA-F37F-1D68-D1F656CB0D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607611-2055-D010-20CA-5D378A23EB4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79DAC14-FB69-972B-A248-AEB2AEB11CBA}"/>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6FF732B6-2759-BD2D-4476-AEAB04AC803E}"/>
              </a:ext>
            </a:extLst>
          </p:cNvPr>
          <p:cNvSpPr>
            <a:spLocks noGrp="1"/>
          </p:cNvSpPr>
          <p:nvPr>
            <p:ph type="sldNum" sz="quarter" idx="5"/>
          </p:nvPr>
        </p:nvSpPr>
        <p:spPr/>
        <p:txBody>
          <a:bodyPr/>
          <a:lstStyle/>
          <a:p>
            <a:fld id="{22261145-2304-4533-A717-F7B0CD050FE4}" type="slidenum">
              <a:rPr lang="de-CH" smtClean="0"/>
              <a:t>26</a:t>
            </a:fld>
            <a:endParaRPr lang="de-CH"/>
          </a:p>
        </p:txBody>
      </p:sp>
    </p:spTree>
    <p:extLst>
      <p:ext uri="{BB962C8B-B14F-4D97-AF65-F5344CB8AC3E}">
        <p14:creationId xmlns:p14="http://schemas.microsoft.com/office/powerpoint/2010/main" val="1448944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22261145-2304-4533-A717-F7B0CD050FE4}" type="slidenum">
              <a:rPr lang="de-CH" smtClean="0"/>
              <a:t>28</a:t>
            </a:fld>
            <a:endParaRPr lang="de-CH"/>
          </a:p>
        </p:txBody>
      </p:sp>
    </p:spTree>
    <p:extLst>
      <p:ext uri="{BB962C8B-B14F-4D97-AF65-F5344CB8AC3E}">
        <p14:creationId xmlns:p14="http://schemas.microsoft.com/office/powerpoint/2010/main" val="846033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273714-6586-42EB-9DB8-BF3D1EC9CF5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71ECB2D7-F4B4-4F9B-924E-72D5EE5A60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FCB400E1-46E7-4BBC-AB0B-92679190FF7C}"/>
              </a:ext>
            </a:extLst>
          </p:cNvPr>
          <p:cNvSpPr>
            <a:spLocks noGrp="1"/>
          </p:cNvSpPr>
          <p:nvPr>
            <p:ph type="dt" sz="half" idx="10"/>
          </p:nvPr>
        </p:nvSpPr>
        <p:spPr/>
        <p:txBody>
          <a:bodyPr/>
          <a:lstStyle/>
          <a:p>
            <a:fld id="{032D12B5-20CD-462A-8AA8-3FDE16288428}" type="datetime1">
              <a:rPr lang="de-CH" smtClean="0"/>
              <a:t>10.09.2026</a:t>
            </a:fld>
            <a:endParaRPr lang="de-CH"/>
          </a:p>
        </p:txBody>
      </p:sp>
      <p:sp>
        <p:nvSpPr>
          <p:cNvPr id="5" name="Fußzeilenplatzhalter 4">
            <a:extLst>
              <a:ext uri="{FF2B5EF4-FFF2-40B4-BE49-F238E27FC236}">
                <a16:creationId xmlns:a16="http://schemas.microsoft.com/office/drawing/2014/main" id="{B6F526DF-79D2-4FD2-8914-F9D59B0C8C74}"/>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C52835A7-A4A4-4CD0-A94A-C3E3ABC3CBD5}"/>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415976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2E0AF3-A50E-4BF7-AE6D-F183C96B4878}"/>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F02BFA1E-5BE2-4559-9E82-A20A8D9048B9}"/>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1A7A2380-335B-40E0-8264-EA91CF9D6A7D}"/>
              </a:ext>
            </a:extLst>
          </p:cNvPr>
          <p:cNvSpPr>
            <a:spLocks noGrp="1"/>
          </p:cNvSpPr>
          <p:nvPr>
            <p:ph type="dt" sz="half" idx="10"/>
          </p:nvPr>
        </p:nvSpPr>
        <p:spPr/>
        <p:txBody>
          <a:bodyPr/>
          <a:lstStyle/>
          <a:p>
            <a:fld id="{029328EF-733B-43B4-A6A0-5DCCA5204C31}" type="datetime1">
              <a:rPr lang="de-CH" smtClean="0"/>
              <a:t>10.09.2026</a:t>
            </a:fld>
            <a:endParaRPr lang="de-CH"/>
          </a:p>
        </p:txBody>
      </p:sp>
      <p:sp>
        <p:nvSpPr>
          <p:cNvPr id="5" name="Fußzeilenplatzhalter 4">
            <a:extLst>
              <a:ext uri="{FF2B5EF4-FFF2-40B4-BE49-F238E27FC236}">
                <a16:creationId xmlns:a16="http://schemas.microsoft.com/office/drawing/2014/main" id="{10E53A2A-197B-4820-9EA7-14E4308C0A09}"/>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96C28FBF-3A1C-4664-92E1-071F4183CE66}"/>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273517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F3C18C-D7C7-4655-A3D0-02936CE17CE0}"/>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3689955F-5592-47E7-8D4B-EE032AD675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8DFB653-9014-4736-9AEC-8D91FEB09A84}"/>
              </a:ext>
            </a:extLst>
          </p:cNvPr>
          <p:cNvSpPr>
            <a:spLocks noGrp="1"/>
          </p:cNvSpPr>
          <p:nvPr>
            <p:ph type="dt" sz="half" idx="10"/>
          </p:nvPr>
        </p:nvSpPr>
        <p:spPr/>
        <p:txBody>
          <a:bodyPr/>
          <a:lstStyle/>
          <a:p>
            <a:fld id="{AE935FF0-1452-42CE-969F-43E1F6EEFA56}" type="datetime1">
              <a:rPr lang="de-CH" smtClean="0"/>
              <a:t>10.09.2026</a:t>
            </a:fld>
            <a:endParaRPr lang="de-CH"/>
          </a:p>
        </p:txBody>
      </p:sp>
      <p:sp>
        <p:nvSpPr>
          <p:cNvPr id="5" name="Fußzeilenplatzhalter 4">
            <a:extLst>
              <a:ext uri="{FF2B5EF4-FFF2-40B4-BE49-F238E27FC236}">
                <a16:creationId xmlns:a16="http://schemas.microsoft.com/office/drawing/2014/main" id="{96FC2680-7B2F-4CA4-B5B0-D4AEE2706908}"/>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E4B55DD2-40E6-4EB3-8144-624A8D39AFED}"/>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4139724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6C129-86DC-4753-A97C-BA92FBACD1D3}"/>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BC6BBA19-504B-4744-8E99-7D9A0FDDC2F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F4F20765-B089-4568-86CD-6F25C60B3B0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525515D3-3DEE-4F61-9D79-1E0561D98261}"/>
              </a:ext>
            </a:extLst>
          </p:cNvPr>
          <p:cNvSpPr>
            <a:spLocks noGrp="1"/>
          </p:cNvSpPr>
          <p:nvPr>
            <p:ph type="dt" sz="half" idx="10"/>
          </p:nvPr>
        </p:nvSpPr>
        <p:spPr/>
        <p:txBody>
          <a:bodyPr/>
          <a:lstStyle/>
          <a:p>
            <a:fld id="{740DFEA1-4D02-4369-A4C8-D31EEFC972F3}" type="datetime1">
              <a:rPr lang="de-CH" smtClean="0"/>
              <a:t>10.09.2026</a:t>
            </a:fld>
            <a:endParaRPr lang="de-CH"/>
          </a:p>
        </p:txBody>
      </p:sp>
      <p:sp>
        <p:nvSpPr>
          <p:cNvPr id="6" name="Fußzeilenplatzhalter 5">
            <a:extLst>
              <a:ext uri="{FF2B5EF4-FFF2-40B4-BE49-F238E27FC236}">
                <a16:creationId xmlns:a16="http://schemas.microsoft.com/office/drawing/2014/main" id="{AEA11AA4-D6FE-4AE7-B6EE-0E5FDCE33D7B}"/>
              </a:ext>
            </a:extLst>
          </p:cNvPr>
          <p:cNvSpPr>
            <a:spLocks noGrp="1"/>
          </p:cNvSpPr>
          <p:nvPr>
            <p:ph type="ftr" sz="quarter" idx="11"/>
          </p:nvPr>
        </p:nvSpPr>
        <p:spPr/>
        <p:txBody>
          <a:bodyPr/>
          <a:lstStyle/>
          <a:p>
            <a:r>
              <a:rPr lang="de-CH"/>
              <a:t>Thomas Schuler und Sven Christensen</a:t>
            </a:r>
          </a:p>
        </p:txBody>
      </p:sp>
      <p:sp>
        <p:nvSpPr>
          <p:cNvPr id="7" name="Foliennummernplatzhalter 6">
            <a:extLst>
              <a:ext uri="{FF2B5EF4-FFF2-40B4-BE49-F238E27FC236}">
                <a16:creationId xmlns:a16="http://schemas.microsoft.com/office/drawing/2014/main" id="{FD51B680-C042-4F6B-ABDF-195DBB3B57DA}"/>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83715412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676866-AFA9-4BAC-8567-D841014F1E01}"/>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6673FA5B-7C40-4F43-BF1F-25467B8581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C7288A25-F24E-435D-A900-D85E1FAC8CA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2D53581A-F6BD-4455-A95D-8B0EF9ADD5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2CB022E-5D3C-4BB0-AB44-34AF87279B3F}"/>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AF5BDA4F-E071-438C-B073-91AAB880EEC3}"/>
              </a:ext>
            </a:extLst>
          </p:cNvPr>
          <p:cNvSpPr>
            <a:spLocks noGrp="1"/>
          </p:cNvSpPr>
          <p:nvPr>
            <p:ph type="dt" sz="half" idx="10"/>
          </p:nvPr>
        </p:nvSpPr>
        <p:spPr/>
        <p:txBody>
          <a:bodyPr/>
          <a:lstStyle/>
          <a:p>
            <a:fld id="{8B839CAE-3D65-48EC-A50D-914B934E8E82}" type="datetime1">
              <a:rPr lang="de-CH" smtClean="0"/>
              <a:t>10.09.2026</a:t>
            </a:fld>
            <a:endParaRPr lang="de-CH"/>
          </a:p>
        </p:txBody>
      </p:sp>
      <p:sp>
        <p:nvSpPr>
          <p:cNvPr id="8" name="Fußzeilenplatzhalter 7">
            <a:extLst>
              <a:ext uri="{FF2B5EF4-FFF2-40B4-BE49-F238E27FC236}">
                <a16:creationId xmlns:a16="http://schemas.microsoft.com/office/drawing/2014/main" id="{6AA2068C-B42D-4BBC-9901-8832A9E38B93}"/>
              </a:ext>
            </a:extLst>
          </p:cNvPr>
          <p:cNvSpPr>
            <a:spLocks noGrp="1"/>
          </p:cNvSpPr>
          <p:nvPr>
            <p:ph type="ftr" sz="quarter" idx="11"/>
          </p:nvPr>
        </p:nvSpPr>
        <p:spPr/>
        <p:txBody>
          <a:bodyPr/>
          <a:lstStyle/>
          <a:p>
            <a:r>
              <a:rPr lang="de-CH"/>
              <a:t>Thomas Schuler und Sven Christensen</a:t>
            </a:r>
          </a:p>
        </p:txBody>
      </p:sp>
      <p:sp>
        <p:nvSpPr>
          <p:cNvPr id="9" name="Foliennummernplatzhalter 8">
            <a:extLst>
              <a:ext uri="{FF2B5EF4-FFF2-40B4-BE49-F238E27FC236}">
                <a16:creationId xmlns:a16="http://schemas.microsoft.com/office/drawing/2014/main" id="{1DF058A1-A080-4E17-A727-3F7506C60A2A}"/>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269114206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37E2A9-8898-42AC-BB8A-68EA2C093505}"/>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324B1C18-7FB9-440A-A483-69ED9AF40E1D}"/>
              </a:ext>
            </a:extLst>
          </p:cNvPr>
          <p:cNvSpPr>
            <a:spLocks noGrp="1"/>
          </p:cNvSpPr>
          <p:nvPr>
            <p:ph type="dt" sz="half" idx="10"/>
          </p:nvPr>
        </p:nvSpPr>
        <p:spPr/>
        <p:txBody>
          <a:bodyPr/>
          <a:lstStyle/>
          <a:p>
            <a:fld id="{A4105888-9BA6-4CA8-BEAB-8E0350E12AAE}" type="datetime1">
              <a:rPr lang="de-CH" smtClean="0"/>
              <a:t>10.09.2026</a:t>
            </a:fld>
            <a:endParaRPr lang="de-CH"/>
          </a:p>
        </p:txBody>
      </p:sp>
      <p:sp>
        <p:nvSpPr>
          <p:cNvPr id="4" name="Fußzeilenplatzhalter 3">
            <a:extLst>
              <a:ext uri="{FF2B5EF4-FFF2-40B4-BE49-F238E27FC236}">
                <a16:creationId xmlns:a16="http://schemas.microsoft.com/office/drawing/2014/main" id="{2A77DD87-528A-4F4F-A975-E0A08F2D1FD4}"/>
              </a:ext>
            </a:extLst>
          </p:cNvPr>
          <p:cNvSpPr>
            <a:spLocks noGrp="1"/>
          </p:cNvSpPr>
          <p:nvPr>
            <p:ph type="ftr" sz="quarter" idx="11"/>
          </p:nvPr>
        </p:nvSpPr>
        <p:spPr/>
        <p:txBody>
          <a:bodyPr/>
          <a:lstStyle/>
          <a:p>
            <a:r>
              <a:rPr lang="de-CH"/>
              <a:t>Thomas Schuler und Sven Christensen</a:t>
            </a:r>
          </a:p>
        </p:txBody>
      </p:sp>
      <p:sp>
        <p:nvSpPr>
          <p:cNvPr id="5" name="Foliennummernplatzhalter 4">
            <a:extLst>
              <a:ext uri="{FF2B5EF4-FFF2-40B4-BE49-F238E27FC236}">
                <a16:creationId xmlns:a16="http://schemas.microsoft.com/office/drawing/2014/main" id="{D885C9C2-280E-4453-9A83-B200D1A73AE8}"/>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1060282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6B8EF37-BE8B-4AEA-8BD9-EBCE49BFAF74}"/>
              </a:ext>
            </a:extLst>
          </p:cNvPr>
          <p:cNvSpPr>
            <a:spLocks noGrp="1"/>
          </p:cNvSpPr>
          <p:nvPr>
            <p:ph type="dt" sz="half" idx="10"/>
          </p:nvPr>
        </p:nvSpPr>
        <p:spPr>
          <a:xfrm>
            <a:off x="9067800" y="6311900"/>
            <a:ext cx="2743200" cy="365125"/>
          </a:xfrm>
        </p:spPr>
        <p:txBody>
          <a:bodyPr/>
          <a:lstStyle>
            <a:lvl1pPr algn="ctr">
              <a:defRPr/>
            </a:lvl1pPr>
          </a:lstStyle>
          <a:p>
            <a:fld id="{F85314A1-235B-47E6-8A8E-DC3D945F76D1}" type="datetime1">
              <a:rPr lang="de-CH" smtClean="0"/>
              <a:pPr/>
              <a:t>10.09.2026</a:t>
            </a:fld>
            <a:endParaRPr lang="de-CH" dirty="0"/>
          </a:p>
        </p:txBody>
      </p:sp>
      <p:sp>
        <p:nvSpPr>
          <p:cNvPr id="3" name="Fußzeilenplatzhalter 2">
            <a:extLst>
              <a:ext uri="{FF2B5EF4-FFF2-40B4-BE49-F238E27FC236}">
                <a16:creationId xmlns:a16="http://schemas.microsoft.com/office/drawing/2014/main" id="{338F9F53-E880-4B50-9764-D2E5B3FC20AE}"/>
              </a:ext>
            </a:extLst>
          </p:cNvPr>
          <p:cNvSpPr>
            <a:spLocks noGrp="1"/>
          </p:cNvSpPr>
          <p:nvPr>
            <p:ph type="ftr" sz="quarter" idx="11"/>
          </p:nvPr>
        </p:nvSpPr>
        <p:spPr>
          <a:xfrm>
            <a:off x="4176823" y="6311900"/>
            <a:ext cx="4114800" cy="365125"/>
          </a:xfrm>
        </p:spPr>
        <p:txBody>
          <a:bodyPr/>
          <a:lstStyle/>
          <a:p>
            <a:r>
              <a:rPr lang="de-CH"/>
              <a:t>Thomas Schuler und Sven Christensen</a:t>
            </a:r>
          </a:p>
        </p:txBody>
      </p:sp>
      <p:sp>
        <p:nvSpPr>
          <p:cNvPr id="4" name="Foliennummernplatzhalter 3">
            <a:extLst>
              <a:ext uri="{FF2B5EF4-FFF2-40B4-BE49-F238E27FC236}">
                <a16:creationId xmlns:a16="http://schemas.microsoft.com/office/drawing/2014/main" id="{BFE27293-B36D-4316-A9DB-7B0C5F5DBC5A}"/>
              </a:ext>
            </a:extLst>
          </p:cNvPr>
          <p:cNvSpPr>
            <a:spLocks noGrp="1"/>
          </p:cNvSpPr>
          <p:nvPr>
            <p:ph type="sldNum" sz="quarter" idx="12"/>
          </p:nvPr>
        </p:nvSpPr>
        <p:spPr>
          <a:xfrm>
            <a:off x="657446" y="6311900"/>
            <a:ext cx="2743200" cy="365125"/>
          </a:xfrm>
        </p:spPr>
        <p:txBody>
          <a:bodyPr/>
          <a:lstStyle/>
          <a:p>
            <a:fld id="{81646451-C9E7-44CB-A46A-F974126B599B}" type="slidenum">
              <a:rPr lang="de-CH" smtClean="0"/>
              <a:t>‹Nr.›</a:t>
            </a:fld>
            <a:endParaRPr lang="de-CH" dirty="0"/>
          </a:p>
        </p:txBody>
      </p:sp>
    </p:spTree>
    <p:extLst>
      <p:ext uri="{BB962C8B-B14F-4D97-AF65-F5344CB8AC3E}">
        <p14:creationId xmlns:p14="http://schemas.microsoft.com/office/powerpoint/2010/main" val="978859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0B9B7C-3A0C-455E-BB39-768AF288E48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8941EE0C-AB77-40CC-830A-FC53ED0E59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4D2397B9-E18E-4614-B75D-A58D933C3A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B192E06-771F-460B-A316-C0B8C8D9E3B6}"/>
              </a:ext>
            </a:extLst>
          </p:cNvPr>
          <p:cNvSpPr>
            <a:spLocks noGrp="1"/>
          </p:cNvSpPr>
          <p:nvPr>
            <p:ph type="dt" sz="half" idx="10"/>
          </p:nvPr>
        </p:nvSpPr>
        <p:spPr/>
        <p:txBody>
          <a:bodyPr/>
          <a:lstStyle/>
          <a:p>
            <a:fld id="{61400F29-5B48-4B40-ADC9-21367A0EC953}" type="datetime1">
              <a:rPr lang="de-CH" smtClean="0"/>
              <a:t>10.09.2026</a:t>
            </a:fld>
            <a:endParaRPr lang="de-CH"/>
          </a:p>
        </p:txBody>
      </p:sp>
      <p:sp>
        <p:nvSpPr>
          <p:cNvPr id="6" name="Fußzeilenplatzhalter 5">
            <a:extLst>
              <a:ext uri="{FF2B5EF4-FFF2-40B4-BE49-F238E27FC236}">
                <a16:creationId xmlns:a16="http://schemas.microsoft.com/office/drawing/2014/main" id="{B8ADF10C-8A5A-49C5-9677-C919DC4CA839}"/>
              </a:ext>
            </a:extLst>
          </p:cNvPr>
          <p:cNvSpPr>
            <a:spLocks noGrp="1"/>
          </p:cNvSpPr>
          <p:nvPr>
            <p:ph type="ftr" sz="quarter" idx="11"/>
          </p:nvPr>
        </p:nvSpPr>
        <p:spPr/>
        <p:txBody>
          <a:bodyPr/>
          <a:lstStyle/>
          <a:p>
            <a:r>
              <a:rPr lang="de-CH"/>
              <a:t>Thomas Schuler und Sven Christensen</a:t>
            </a:r>
          </a:p>
        </p:txBody>
      </p:sp>
      <p:sp>
        <p:nvSpPr>
          <p:cNvPr id="7" name="Foliennummernplatzhalter 6">
            <a:extLst>
              <a:ext uri="{FF2B5EF4-FFF2-40B4-BE49-F238E27FC236}">
                <a16:creationId xmlns:a16="http://schemas.microsoft.com/office/drawing/2014/main" id="{F878C190-24C2-425D-B512-CA16BD61F7CE}"/>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153391491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EA4A0B-E680-49B0-A3A2-AE392D93732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005E054E-8BA9-4E25-8962-EA5C391944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A9C09704-51E3-4269-95EC-1D5325BA3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A8459EE-7281-4BA2-845E-0685E22847AF}"/>
              </a:ext>
            </a:extLst>
          </p:cNvPr>
          <p:cNvSpPr>
            <a:spLocks noGrp="1"/>
          </p:cNvSpPr>
          <p:nvPr>
            <p:ph type="dt" sz="half" idx="10"/>
          </p:nvPr>
        </p:nvSpPr>
        <p:spPr/>
        <p:txBody>
          <a:bodyPr/>
          <a:lstStyle/>
          <a:p>
            <a:fld id="{3201C154-9A91-4D41-A25C-0F18073705C8}" type="datetime1">
              <a:rPr lang="de-CH" smtClean="0"/>
              <a:t>10.09.2026</a:t>
            </a:fld>
            <a:endParaRPr lang="de-CH"/>
          </a:p>
        </p:txBody>
      </p:sp>
      <p:sp>
        <p:nvSpPr>
          <p:cNvPr id="6" name="Fußzeilenplatzhalter 5">
            <a:extLst>
              <a:ext uri="{FF2B5EF4-FFF2-40B4-BE49-F238E27FC236}">
                <a16:creationId xmlns:a16="http://schemas.microsoft.com/office/drawing/2014/main" id="{782B8602-4C17-44E0-805C-1A6373B61D70}"/>
              </a:ext>
            </a:extLst>
          </p:cNvPr>
          <p:cNvSpPr>
            <a:spLocks noGrp="1"/>
          </p:cNvSpPr>
          <p:nvPr>
            <p:ph type="ftr" sz="quarter" idx="11"/>
          </p:nvPr>
        </p:nvSpPr>
        <p:spPr/>
        <p:txBody>
          <a:bodyPr/>
          <a:lstStyle/>
          <a:p>
            <a:r>
              <a:rPr lang="de-CH"/>
              <a:t>Thomas Schuler und Sven Christensen</a:t>
            </a:r>
          </a:p>
        </p:txBody>
      </p:sp>
      <p:sp>
        <p:nvSpPr>
          <p:cNvPr id="7" name="Foliennummernplatzhalter 6">
            <a:extLst>
              <a:ext uri="{FF2B5EF4-FFF2-40B4-BE49-F238E27FC236}">
                <a16:creationId xmlns:a16="http://schemas.microsoft.com/office/drawing/2014/main" id="{7CD68F67-E5FE-46FB-93E2-8977746B49D8}"/>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255059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EED531-605C-45FA-A424-D81DC212F9EC}"/>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AAAC7E65-784F-437A-8235-D900CE1C555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6C4B5CDE-2AF7-4DC6-9AD9-53B634208175}"/>
              </a:ext>
            </a:extLst>
          </p:cNvPr>
          <p:cNvSpPr>
            <a:spLocks noGrp="1"/>
          </p:cNvSpPr>
          <p:nvPr>
            <p:ph type="dt" sz="half" idx="10"/>
          </p:nvPr>
        </p:nvSpPr>
        <p:spPr/>
        <p:txBody>
          <a:bodyPr/>
          <a:lstStyle/>
          <a:p>
            <a:fld id="{983F0E27-D711-4783-95D8-CE2125A24084}" type="datetime1">
              <a:rPr lang="de-CH" smtClean="0"/>
              <a:t>10.09.2026</a:t>
            </a:fld>
            <a:endParaRPr lang="de-CH"/>
          </a:p>
        </p:txBody>
      </p:sp>
      <p:sp>
        <p:nvSpPr>
          <p:cNvPr id="5" name="Fußzeilenplatzhalter 4">
            <a:extLst>
              <a:ext uri="{FF2B5EF4-FFF2-40B4-BE49-F238E27FC236}">
                <a16:creationId xmlns:a16="http://schemas.microsoft.com/office/drawing/2014/main" id="{75113970-A00E-48F2-B9D4-A80F86FE7923}"/>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179BAEE1-91C1-4908-9B1D-4F821360B253}"/>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1878534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ACA0D29F-AB2D-403B-868B-E82812A08068}"/>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E0276082-6AB9-495D-8328-A8265A4E45F7}"/>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5BB8BD7C-BE59-48DD-B0D7-450EBB66DD83}"/>
              </a:ext>
            </a:extLst>
          </p:cNvPr>
          <p:cNvSpPr>
            <a:spLocks noGrp="1"/>
          </p:cNvSpPr>
          <p:nvPr>
            <p:ph type="dt" sz="half" idx="10"/>
          </p:nvPr>
        </p:nvSpPr>
        <p:spPr/>
        <p:txBody>
          <a:bodyPr/>
          <a:lstStyle/>
          <a:p>
            <a:fld id="{00EC0872-3880-4D8A-9D4D-E82AA7F08609}" type="datetime1">
              <a:rPr lang="de-CH" smtClean="0"/>
              <a:t>10.09.2026</a:t>
            </a:fld>
            <a:endParaRPr lang="de-CH"/>
          </a:p>
        </p:txBody>
      </p:sp>
      <p:sp>
        <p:nvSpPr>
          <p:cNvPr id="5" name="Fußzeilenplatzhalter 4">
            <a:extLst>
              <a:ext uri="{FF2B5EF4-FFF2-40B4-BE49-F238E27FC236}">
                <a16:creationId xmlns:a16="http://schemas.microsoft.com/office/drawing/2014/main" id="{54F1D49F-55AA-44F7-BB03-9472F1DE86F5}"/>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02E9AB44-3211-4FC1-875A-B5EF7B1090A8}"/>
              </a:ext>
            </a:extLst>
          </p:cNvPr>
          <p:cNvSpPr>
            <a:spLocks noGrp="1"/>
          </p:cNvSpPr>
          <p:nvPr>
            <p:ph type="sldNum" sz="quarter" idx="12"/>
          </p:nvPr>
        </p:nvSpPr>
        <p:spPr/>
        <p:txBody>
          <a:bodyPr/>
          <a:lstStyle/>
          <a:p>
            <a:fld id="{81646451-C9E7-44CB-A46A-F974126B599B}" type="slidenum">
              <a:rPr lang="de-CH" smtClean="0"/>
              <a:t>‹Nr.›</a:t>
            </a:fld>
            <a:endParaRPr lang="de-CH"/>
          </a:p>
        </p:txBody>
      </p:sp>
    </p:spTree>
    <p:extLst>
      <p:ext uri="{BB962C8B-B14F-4D97-AF65-F5344CB8AC3E}">
        <p14:creationId xmlns:p14="http://schemas.microsoft.com/office/powerpoint/2010/main" val="2739070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10A51D9-14C8-41D6-A965-2D08895FBF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ADC6F564-FB42-4B04-9E10-CEA82A259E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5791AAD0-9786-4814-837F-13EF55E858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C102BD-7EAE-4681-A780-E7F21B0C1022}" type="datetime1">
              <a:rPr lang="de-CH" smtClean="0"/>
              <a:t>10.09.2026</a:t>
            </a:fld>
            <a:endParaRPr lang="de-CH" dirty="0"/>
          </a:p>
        </p:txBody>
      </p:sp>
      <p:sp>
        <p:nvSpPr>
          <p:cNvPr id="5" name="Fußzeilenplatzhalter 4">
            <a:extLst>
              <a:ext uri="{FF2B5EF4-FFF2-40B4-BE49-F238E27FC236}">
                <a16:creationId xmlns:a16="http://schemas.microsoft.com/office/drawing/2014/main" id="{BE0A43E3-D84C-4875-8213-C1C510E3B7DD}"/>
              </a:ext>
            </a:extLst>
          </p:cNvPr>
          <p:cNvSpPr>
            <a:spLocks noGrp="1"/>
          </p:cNvSpPr>
          <p:nvPr>
            <p:ph type="ftr" sz="quarter" idx="3"/>
          </p:nvPr>
        </p:nvSpPr>
        <p:spPr>
          <a:xfrm>
            <a:off x="79248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CH"/>
              <a:t>Thomas Schuler und Sven Christensen</a:t>
            </a:r>
            <a:endParaRPr lang="de-CH" dirty="0"/>
          </a:p>
        </p:txBody>
      </p:sp>
      <p:sp>
        <p:nvSpPr>
          <p:cNvPr id="6" name="Foliennummernplatzhalter 5">
            <a:extLst>
              <a:ext uri="{FF2B5EF4-FFF2-40B4-BE49-F238E27FC236}">
                <a16:creationId xmlns:a16="http://schemas.microsoft.com/office/drawing/2014/main" id="{A78D9D44-6AB7-4FB3-9F16-FC7E583E78B8}"/>
              </a:ext>
            </a:extLst>
          </p:cNvPr>
          <p:cNvSpPr>
            <a:spLocks noGrp="1"/>
          </p:cNvSpPr>
          <p:nvPr>
            <p:ph type="sldNum" sz="quarter" idx="4"/>
          </p:nvPr>
        </p:nvSpPr>
        <p:spPr>
          <a:xfrm>
            <a:off x="4724400" y="6356349"/>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81646451-C9E7-44CB-A46A-F974126B599B}" type="slidenum">
              <a:rPr lang="de-CH" smtClean="0"/>
              <a:pPr/>
              <a:t>‹Nr.›</a:t>
            </a:fld>
            <a:endParaRPr lang="de-CH" dirty="0"/>
          </a:p>
        </p:txBody>
      </p:sp>
      <p:pic>
        <p:nvPicPr>
          <p:cNvPr id="7" name="Grafik 6">
            <a:extLst>
              <a:ext uri="{FF2B5EF4-FFF2-40B4-BE49-F238E27FC236}">
                <a16:creationId xmlns:a16="http://schemas.microsoft.com/office/drawing/2014/main" id="{9EF7E931-E174-43BC-8173-6EE25B916C8D}"/>
              </a:ext>
            </a:extLst>
          </p:cNvPr>
          <p:cNvPicPr>
            <a:picLocks noChangeAspect="1"/>
          </p:cNvPicPr>
          <p:nvPr userDrawn="1"/>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982200" y="230188"/>
            <a:ext cx="2394944" cy="1023100"/>
          </a:xfrm>
          <a:prstGeom prst="rect">
            <a:avLst/>
          </a:prstGeom>
        </p:spPr>
      </p:pic>
    </p:spTree>
    <p:extLst>
      <p:ext uri="{BB962C8B-B14F-4D97-AF65-F5344CB8AC3E}">
        <p14:creationId xmlns:p14="http://schemas.microsoft.com/office/powerpoint/2010/main" val="22636906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B4_4D91959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bauten@kehrsatz.ch"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7C65C32-3390-9833-F45D-35537D43FCEB}"/>
              </a:ext>
            </a:extLst>
          </p:cNvPr>
          <p:cNvPicPr>
            <a:picLocks noChangeAspect="1"/>
          </p:cNvPicPr>
          <p:nvPr/>
        </p:nvPicPr>
        <p:blipFill>
          <a:blip r:embed="rId3">
            <a:extLst>
              <a:ext uri="{28A0092B-C50C-407E-A947-70E740481C1C}">
                <a14:useLocalDpi xmlns:a14="http://schemas.microsoft.com/office/drawing/2010/main" val="0"/>
              </a:ext>
            </a:extLst>
          </a:blip>
          <a:srcRect t="31406" b="5156"/>
          <a:stretch>
            <a:fillRect/>
          </a:stretch>
        </p:blipFill>
        <p:spPr>
          <a:xfrm>
            <a:off x="0" y="1701800"/>
            <a:ext cx="12192000" cy="5156200"/>
          </a:xfrm>
          <a:prstGeom prst="rect">
            <a:avLst/>
          </a:prstGeom>
        </p:spPr>
      </p:pic>
      <p:sp>
        <p:nvSpPr>
          <p:cNvPr id="2" name="Titel 1">
            <a:extLst>
              <a:ext uri="{FF2B5EF4-FFF2-40B4-BE49-F238E27FC236}">
                <a16:creationId xmlns:a16="http://schemas.microsoft.com/office/drawing/2014/main" id="{09CDF5E9-BD3E-2E40-C94F-44EF35446CBB}"/>
              </a:ext>
            </a:extLst>
          </p:cNvPr>
          <p:cNvSpPr>
            <a:spLocks noGrp="1"/>
          </p:cNvSpPr>
          <p:nvPr>
            <p:ph type="ctrTitle"/>
          </p:nvPr>
        </p:nvSpPr>
        <p:spPr>
          <a:xfrm>
            <a:off x="850900" y="0"/>
            <a:ext cx="9296400" cy="1511300"/>
          </a:xfrm>
          <a:noFill/>
        </p:spPr>
        <p:txBody>
          <a:bodyPr>
            <a:normAutofit/>
          </a:bodyPr>
          <a:lstStyle/>
          <a:p>
            <a:pPr algn="l"/>
            <a:r>
              <a:rPr lang="de-DE" b="1" dirty="0">
                <a:latin typeface="Arial" panose="020B0604020202020204" pitchFamily="34" charset="0"/>
                <a:cs typeface="Arial" panose="020B0604020202020204" pitchFamily="34" charset="0"/>
              </a:rPr>
              <a:t>Schulraumplanung</a:t>
            </a:r>
            <a:br>
              <a:rPr lang="de-DE" b="1" dirty="0">
                <a:latin typeface="Arial" panose="020B0604020202020204" pitchFamily="34" charset="0"/>
                <a:cs typeface="Arial" panose="020B0604020202020204" pitchFamily="34" charset="0"/>
              </a:rPr>
            </a:br>
            <a:r>
              <a:rPr lang="de-DE" sz="2700" b="1" dirty="0">
                <a:latin typeface="Arial" panose="020B0604020202020204" pitchFamily="34" charset="0"/>
                <a:cs typeface="Arial" panose="020B0604020202020204" pitchFamily="34" charset="0"/>
              </a:rPr>
              <a:t>Informationsveranstaltung vom 10. September 2026</a:t>
            </a:r>
            <a:endParaRPr lang="de-DE"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3911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92825-DFCB-99FC-29CB-D95C387629AF}"/>
              </a:ext>
            </a:extLst>
          </p:cNvPr>
          <p:cNvSpPr>
            <a:spLocks noGrp="1"/>
          </p:cNvSpPr>
          <p:nvPr>
            <p:ph type="title"/>
          </p:nvPr>
        </p:nvSpPr>
        <p:spPr/>
        <p:txBody>
          <a:bodyPr/>
          <a:lstStyle/>
          <a:p>
            <a:r>
              <a:rPr lang="de-DE" dirty="0"/>
              <a:t>Agenda</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0113118B-F22E-BCF3-3E4F-CB801B961A7C}"/>
              </a:ext>
            </a:extLst>
          </p:cNvPr>
          <p:cNvSpPr>
            <a:spLocks noGrp="1"/>
          </p:cNvSpPr>
          <p:nvPr>
            <p:ph idx="1"/>
          </p:nvPr>
        </p:nvSpPr>
        <p:spPr/>
        <p:txBody>
          <a:bodyPr>
            <a:normAutofit/>
          </a:bodyPr>
          <a:lstStyle/>
          <a:p>
            <a:pPr marL="363538" indent="-363538">
              <a:buNone/>
              <a:tabLst>
                <a:tab pos="5110163" algn="l"/>
                <a:tab pos="9771063" algn="r"/>
              </a:tabLst>
            </a:pPr>
            <a:r>
              <a:rPr lang="de-CH" sz="2000" b="1" kern="100" dirty="0">
                <a:latin typeface="Arial" panose="020B0604020202020204" pitchFamily="34" charset="0"/>
                <a:ea typeface="Aptos" panose="020B0004020202020204" pitchFamily="34" charset="0"/>
                <a:cs typeface="Arial" panose="020B0604020202020204" pitchFamily="34" charset="0"/>
              </a:rPr>
              <a:t>1.	</a:t>
            </a:r>
            <a:r>
              <a:rPr lang="de-CH" sz="2400" b="1" kern="100" dirty="0">
                <a:effectLst/>
                <a:latin typeface="Arial" panose="020B0604020202020204" pitchFamily="34" charset="0"/>
                <a:ea typeface="Aptos" panose="020B0004020202020204" pitchFamily="34" charset="0"/>
                <a:cs typeface="Arial" panose="020B0604020202020204" pitchFamily="34" charset="0"/>
              </a:rPr>
              <a:t>Begrüssung &amp; Einleitung</a:t>
            </a:r>
            <a:r>
              <a:rPr lang="de-CH" sz="2400" kern="100" dirty="0">
                <a:effectLst/>
                <a:latin typeface="Arial" panose="020B0604020202020204" pitchFamily="34" charset="0"/>
                <a:ea typeface="Aptos" panose="020B0004020202020204" pitchFamily="34" charset="0"/>
                <a:cs typeface="Arial" panose="020B0604020202020204" pitchFamily="34" charset="0"/>
              </a:rPr>
              <a:t>	Christoph Läderach		</a:t>
            </a:r>
          </a:p>
          <a:p>
            <a:pPr marL="363538" indent="-363538">
              <a:buNone/>
              <a:tabLst>
                <a:tab pos="5110163" algn="l"/>
                <a:tab pos="9771063" algn="r"/>
              </a:tabLst>
            </a:pPr>
            <a:r>
              <a:rPr lang="de-CH" sz="2400" b="1" kern="100" dirty="0">
                <a:effectLst/>
                <a:latin typeface="Arial" panose="020B0604020202020204" pitchFamily="34" charset="0"/>
                <a:ea typeface="Aptos" panose="020B0004020202020204" pitchFamily="34" charset="0"/>
                <a:cs typeface="Arial" panose="020B0604020202020204" pitchFamily="34" charset="0"/>
              </a:rPr>
              <a:t>2.	</a:t>
            </a:r>
            <a:r>
              <a:rPr lang="de-CH" sz="2400" b="1" kern="100" dirty="0">
                <a:latin typeface="Arial" panose="020B0604020202020204" pitchFamily="34" charset="0"/>
                <a:ea typeface="Aptos" panose="020B0004020202020204" pitchFamily="34" charset="0"/>
                <a:cs typeface="Arial" panose="020B0604020202020204" pitchFamily="34" charset="0"/>
              </a:rPr>
              <a:t>Projektwettbewerb</a:t>
            </a:r>
            <a:r>
              <a:rPr lang="de-CH" sz="2400" kern="100" dirty="0">
                <a:latin typeface="Arial" panose="020B0604020202020204" pitchFamily="34" charset="0"/>
                <a:ea typeface="Aptos" panose="020B0004020202020204" pitchFamily="34" charset="0"/>
                <a:cs typeface="Arial" panose="020B0604020202020204" pitchFamily="34" charset="0"/>
              </a:rPr>
              <a:t>	Roland Geiger		</a:t>
            </a:r>
            <a:endParaRPr lang="de-CH" sz="2400" kern="100" dirty="0">
              <a:effectLst/>
              <a:latin typeface="Arial" panose="020B0604020202020204" pitchFamily="34" charset="0"/>
              <a:ea typeface="Aptos" panose="020B0004020202020204" pitchFamily="34" charset="0"/>
              <a:cs typeface="Arial" panose="020B0604020202020204" pitchFamily="34" charset="0"/>
            </a:endParaRPr>
          </a:p>
          <a:p>
            <a:pPr marL="363538" indent="-363538">
              <a:buNone/>
              <a:tabLst>
                <a:tab pos="5110163" algn="l"/>
                <a:tab pos="9771063" algn="r"/>
              </a:tabLst>
            </a:pPr>
            <a:r>
              <a:rPr lang="de-CH" sz="2400" b="1" kern="100" dirty="0">
                <a:effectLst/>
                <a:latin typeface="Arial" panose="020B0604020202020204" pitchFamily="34" charset="0"/>
                <a:ea typeface="Aptos" panose="020B0004020202020204" pitchFamily="34" charset="0"/>
                <a:cs typeface="Arial" panose="020B0604020202020204" pitchFamily="34" charset="0"/>
              </a:rPr>
              <a:t>3.	</a:t>
            </a:r>
            <a:r>
              <a:rPr lang="de-CH" sz="2400" b="1" kern="100" dirty="0">
                <a:latin typeface="Arial" panose="020B0604020202020204" pitchFamily="34" charset="0"/>
                <a:ea typeface="Aptos" panose="020B0004020202020204" pitchFamily="34" charset="0"/>
                <a:cs typeface="Arial" panose="020B0604020202020204" pitchFamily="34" charset="0"/>
              </a:rPr>
              <a:t>Vorstellung Siegerprojekte</a:t>
            </a:r>
            <a:r>
              <a:rPr lang="de-CH" sz="2400" kern="100" dirty="0">
                <a:effectLst/>
                <a:latin typeface="Arial" panose="020B0604020202020204" pitchFamily="34" charset="0"/>
                <a:ea typeface="Aptos" panose="020B0004020202020204" pitchFamily="34" charset="0"/>
                <a:cs typeface="Arial" panose="020B0604020202020204" pitchFamily="34" charset="0"/>
              </a:rPr>
              <a:t>	Christine Odermatt		</a:t>
            </a:r>
          </a:p>
          <a:p>
            <a:pPr marL="363538" indent="-363538">
              <a:buNone/>
              <a:tabLst>
                <a:tab pos="5110163" algn="l"/>
                <a:tab pos="9771063" algn="r"/>
              </a:tabLst>
            </a:pPr>
            <a:r>
              <a:rPr lang="de-CH" sz="2400" b="1" kern="100" dirty="0">
                <a:latin typeface="Arial" panose="020B0604020202020204" pitchFamily="34" charset="0"/>
                <a:ea typeface="Aptos" panose="020B0004020202020204" pitchFamily="34" charset="0"/>
                <a:cs typeface="Arial" panose="020B0604020202020204" pitchFamily="34" charset="0"/>
              </a:rPr>
              <a:t>4</a:t>
            </a:r>
            <a:r>
              <a:rPr lang="de-CH" sz="2400" b="1" kern="100" dirty="0">
                <a:effectLst/>
                <a:latin typeface="Arial" panose="020B0604020202020204" pitchFamily="34" charset="0"/>
                <a:ea typeface="Aptos" panose="020B0004020202020204" pitchFamily="34" charset="0"/>
                <a:cs typeface="Arial" panose="020B0604020202020204" pitchFamily="34" charset="0"/>
              </a:rPr>
              <a:t>.	Weiteres Vorgehen </a:t>
            </a:r>
            <a:r>
              <a:rPr lang="de-CH" sz="2400" kern="100" dirty="0">
                <a:effectLst/>
                <a:latin typeface="Arial" panose="020B0604020202020204" pitchFamily="34" charset="0"/>
                <a:ea typeface="Aptos" panose="020B0004020202020204" pitchFamily="34" charset="0"/>
                <a:cs typeface="Arial" panose="020B0604020202020204" pitchFamily="34" charset="0"/>
              </a:rPr>
              <a:t>	Roland Geiger		</a:t>
            </a:r>
          </a:p>
          <a:p>
            <a:pPr marL="457200" indent="-457200">
              <a:buAutoNum type="arabicPeriod" startAt="5"/>
              <a:tabLst>
                <a:tab pos="5110163" algn="l"/>
                <a:tab pos="9771063" algn="r"/>
              </a:tabLst>
            </a:pPr>
            <a:r>
              <a:rPr lang="de-CH" sz="2400" b="1" kern="100" dirty="0">
                <a:effectLst/>
                <a:latin typeface="Arial" panose="020B0604020202020204" pitchFamily="34" charset="0"/>
                <a:ea typeface="Aptos" panose="020B0004020202020204" pitchFamily="34" charset="0"/>
                <a:cs typeface="Arial" panose="020B0604020202020204" pitchFamily="34" charset="0"/>
              </a:rPr>
              <a:t>Ausblick &amp; Fragen 	</a:t>
            </a:r>
            <a:r>
              <a:rPr lang="de-CH" sz="2400" kern="100" dirty="0">
                <a:effectLst/>
                <a:latin typeface="Arial" panose="020B0604020202020204" pitchFamily="34" charset="0"/>
                <a:ea typeface="Aptos" panose="020B0004020202020204" pitchFamily="34" charset="0"/>
                <a:cs typeface="Arial" panose="020B0604020202020204" pitchFamily="34" charset="0"/>
              </a:rPr>
              <a:t>Christoph Läderach	</a:t>
            </a:r>
            <a:r>
              <a:rPr lang="de-CH" sz="2400" b="1" kern="100" dirty="0">
                <a:latin typeface="Arial" panose="020B0604020202020204" pitchFamily="34" charset="0"/>
                <a:ea typeface="Aptos" panose="020B0004020202020204" pitchFamily="34" charset="0"/>
                <a:cs typeface="Arial" panose="020B0604020202020204" pitchFamily="34" charset="0"/>
              </a:rPr>
              <a:t>	</a:t>
            </a:r>
            <a:r>
              <a:rPr lang="de-CH" sz="2400" i="1" kern="100" dirty="0">
                <a:effectLst/>
                <a:latin typeface="Arial" panose="020B0604020202020204" pitchFamily="34" charset="0"/>
                <a:ea typeface="Aptos" panose="020B0004020202020204" pitchFamily="34" charset="0"/>
                <a:cs typeface="Arial" panose="020B0604020202020204" pitchFamily="34" charset="0"/>
              </a:rPr>
              <a:t>		</a:t>
            </a:r>
            <a:r>
              <a:rPr lang="de-CH" sz="2400" kern="100" dirty="0">
                <a:effectLst/>
                <a:latin typeface="Arial" panose="020B0604020202020204" pitchFamily="34" charset="0"/>
                <a:ea typeface="Aptos" panose="020B0004020202020204" pitchFamily="34" charset="0"/>
                <a:cs typeface="Arial" panose="020B0604020202020204" pitchFamily="34" charset="0"/>
              </a:rPr>
              <a:t>	</a:t>
            </a:r>
          </a:p>
          <a:p>
            <a:pPr marL="0" indent="0">
              <a:buNone/>
              <a:tabLst>
                <a:tab pos="5110163" algn="l"/>
                <a:tab pos="9771063" algn="r"/>
              </a:tabLst>
            </a:pPr>
            <a:r>
              <a:rPr lang="de-CH" sz="2400" kern="100" dirty="0">
                <a:effectLst/>
                <a:latin typeface="Arial" panose="020B0604020202020204" pitchFamily="34" charset="0"/>
                <a:ea typeface="Aptos" panose="020B0004020202020204" pitchFamily="34" charset="0"/>
                <a:cs typeface="Arial" panose="020B0604020202020204" pitchFamily="34" charset="0"/>
              </a:rPr>
              <a:t>		</a:t>
            </a:r>
            <a:endParaRPr lang="de-CH" sz="2400" b="1" kern="100" dirty="0">
              <a:effectLst/>
              <a:latin typeface="Arial" panose="020B0604020202020204" pitchFamily="34" charset="0"/>
              <a:ea typeface="Aptos" panose="020B0004020202020204" pitchFamily="34" charset="0"/>
              <a:cs typeface="Arial" panose="020B0604020202020204" pitchFamily="34" charset="0"/>
            </a:endParaRPr>
          </a:p>
          <a:p>
            <a:endParaRPr lang="de-DE" dirty="0"/>
          </a:p>
        </p:txBody>
      </p:sp>
    </p:spTree>
    <p:extLst>
      <p:ext uri="{BB962C8B-B14F-4D97-AF65-F5344CB8AC3E}">
        <p14:creationId xmlns:p14="http://schemas.microsoft.com/office/powerpoint/2010/main" val="741753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619940-F318-E5E9-0D2D-899FB4B30FDA}"/>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1. </a:t>
            </a:r>
            <a:r>
              <a:rPr lang="de-DE" dirty="0" err="1">
                <a:latin typeface="Arial" panose="020B0604020202020204" pitchFamily="34" charset="0"/>
                <a:cs typeface="Arial" panose="020B0604020202020204" pitchFamily="34" charset="0"/>
              </a:rPr>
              <a:t>Begrüssung</a:t>
            </a:r>
            <a:endParaRPr lang="de-DE" dirty="0">
              <a:latin typeface="Arial" panose="020B0604020202020204" pitchFamily="34" charset="0"/>
              <a:cs typeface="Arial" panose="020B0604020202020204" pitchFamily="34" charset="0"/>
            </a:endParaRPr>
          </a:p>
        </p:txBody>
      </p:sp>
      <p:sp>
        <p:nvSpPr>
          <p:cNvPr id="3" name="Textplatzhalter 2">
            <a:extLst>
              <a:ext uri="{FF2B5EF4-FFF2-40B4-BE49-F238E27FC236}">
                <a16:creationId xmlns:a16="http://schemas.microsoft.com/office/drawing/2014/main" id="{41A33B53-F81D-5514-69F4-36009E6736E9}"/>
              </a:ext>
            </a:extLst>
          </p:cNvPr>
          <p:cNvSpPr>
            <a:spLocks noGrp="1"/>
          </p:cNvSpPr>
          <p:nvPr>
            <p:ph type="body" idx="1"/>
          </p:nvPr>
        </p:nvSpPr>
        <p:spPr/>
        <p:txBody>
          <a:bodyPr/>
          <a:lstStyle/>
          <a:p>
            <a:r>
              <a:rPr lang="de-DE" dirty="0">
                <a:latin typeface="Arial" panose="020B0604020202020204" pitchFamily="34" charset="0"/>
                <a:cs typeface="Arial" panose="020B0604020202020204" pitchFamily="34" charset="0"/>
              </a:rPr>
              <a:t>Christoph Läderach, Gemeindepräsident</a:t>
            </a:r>
          </a:p>
        </p:txBody>
      </p:sp>
      <p:sp>
        <p:nvSpPr>
          <p:cNvPr id="4" name="Datumsplatzhalter 3">
            <a:extLst>
              <a:ext uri="{FF2B5EF4-FFF2-40B4-BE49-F238E27FC236}">
                <a16:creationId xmlns:a16="http://schemas.microsoft.com/office/drawing/2014/main" id="{9DBED639-5DD0-A3D3-0F2D-363BD2F893F2}"/>
              </a:ext>
            </a:extLst>
          </p:cNvPr>
          <p:cNvSpPr>
            <a:spLocks noGrp="1"/>
          </p:cNvSpPr>
          <p:nvPr>
            <p:ph type="dt" sz="half" idx="10"/>
          </p:nvPr>
        </p:nvSpPr>
        <p:spPr/>
        <p:txBody>
          <a:bodyPr/>
          <a:lstStyle/>
          <a:p>
            <a:fld id="{AE935FF0-1452-42CE-969F-43E1F6EEFA56}" type="datetime1">
              <a:rPr lang="de-CH" smtClean="0"/>
              <a:t>10.09.2026</a:t>
            </a:fld>
            <a:endParaRPr lang="de-CH" dirty="0"/>
          </a:p>
        </p:txBody>
      </p:sp>
      <p:sp>
        <p:nvSpPr>
          <p:cNvPr id="6" name="Foliennummernplatzhalter 5">
            <a:extLst>
              <a:ext uri="{FF2B5EF4-FFF2-40B4-BE49-F238E27FC236}">
                <a16:creationId xmlns:a16="http://schemas.microsoft.com/office/drawing/2014/main" id="{3F9CE167-EEFE-D945-6D99-139EA61DB338}"/>
              </a:ext>
            </a:extLst>
          </p:cNvPr>
          <p:cNvSpPr>
            <a:spLocks noGrp="1"/>
          </p:cNvSpPr>
          <p:nvPr>
            <p:ph type="sldNum" sz="quarter" idx="12"/>
          </p:nvPr>
        </p:nvSpPr>
        <p:spPr/>
        <p:txBody>
          <a:bodyPr/>
          <a:lstStyle/>
          <a:p>
            <a:fld id="{81646451-C9E7-44CB-A46A-F974126B599B}" type="slidenum">
              <a:rPr lang="de-CH" smtClean="0"/>
              <a:t>3</a:t>
            </a:fld>
            <a:endParaRPr lang="de-CH"/>
          </a:p>
        </p:txBody>
      </p:sp>
    </p:spTree>
    <p:extLst>
      <p:ext uri="{BB962C8B-B14F-4D97-AF65-F5344CB8AC3E}">
        <p14:creationId xmlns:p14="http://schemas.microsoft.com/office/powerpoint/2010/main" val="186419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A0BD5-0F2E-71B5-8CCC-6E17E6A734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D3F3A8-9343-9F23-FCC2-146DEB682329}"/>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Ist-Zustand</a:t>
            </a:r>
          </a:p>
        </p:txBody>
      </p:sp>
      <p:sp>
        <p:nvSpPr>
          <p:cNvPr id="3" name="Inhaltsplatzhalter 2">
            <a:extLst>
              <a:ext uri="{FF2B5EF4-FFF2-40B4-BE49-F238E27FC236}">
                <a16:creationId xmlns:a16="http://schemas.microsoft.com/office/drawing/2014/main" id="{9A7C188E-A484-6364-2B92-DC74323E8939}"/>
              </a:ext>
            </a:extLst>
          </p:cNvPr>
          <p:cNvSpPr>
            <a:spLocks noGrp="1"/>
          </p:cNvSpPr>
          <p:nvPr>
            <p:ph idx="1"/>
          </p:nvPr>
        </p:nvSpPr>
        <p:spPr/>
        <p:txBody>
          <a:bodyPr vert="horz" lIns="91440" tIns="45720" rIns="91440" bIns="45720" rtlCol="0" anchor="t">
            <a:normAutofit/>
          </a:bodyPr>
          <a:lstStyle/>
          <a:p>
            <a:r>
              <a:rPr lang="de-DE" sz="2400" dirty="0">
                <a:latin typeface="Arial" panose="020B0604020202020204" pitchFamily="34" charset="0"/>
                <a:cs typeface="Arial" panose="020B0604020202020204" pitchFamily="34" charset="0"/>
              </a:rPr>
              <a:t>Zeitgerechte Lernformen bedingen moderne Infrastruktur und funktional andere Räume (im Idealfall zu jedem Klassenzimmer 1 Gruppenraum)</a:t>
            </a:r>
          </a:p>
          <a:p>
            <a:r>
              <a:rPr lang="de-DE" sz="2400" dirty="0">
                <a:latin typeface="Arial" panose="020B0604020202020204" pitchFamily="34" charset="0"/>
                <a:cs typeface="Arial" panose="020B0604020202020204" pitchFamily="34" charset="0"/>
              </a:rPr>
              <a:t>Moderne Infrastruktur fehlt </a:t>
            </a:r>
            <a:r>
              <a:rPr lang="de-DE" sz="2400" dirty="0" err="1">
                <a:latin typeface="Arial" panose="020B0604020202020204" pitchFamily="34" charset="0"/>
                <a:cs typeface="Arial" panose="020B0604020202020204" pitchFamily="34" charset="0"/>
              </a:rPr>
              <a:t>grösstenteils</a:t>
            </a:r>
            <a:r>
              <a:rPr lang="de-DE" sz="2400" dirty="0">
                <a:latin typeface="Arial" panose="020B0604020202020204" pitchFamily="34" charset="0"/>
                <a:cs typeface="Arial" panose="020B0604020202020204" pitchFamily="34" charset="0"/>
              </a:rPr>
              <a:t> an allen Standorten</a:t>
            </a:r>
          </a:p>
          <a:p>
            <a:pPr marL="0" indent="0">
              <a:buNone/>
            </a:pPr>
            <a:r>
              <a:rPr lang="de-DE" sz="2400" dirty="0">
                <a:latin typeface="Arial" panose="020B0604020202020204" pitchFamily="34" charset="0"/>
                <a:cs typeface="Arial" panose="020B0604020202020204" pitchFamily="34" charset="0"/>
                <a:sym typeface="Wingdings" panose="05000000000000000000" pitchFamily="2" charset="2"/>
              </a:rPr>
              <a:t> alte Bauten fit machen für Unterricht von heute mit neuen Anforderungen (Lehrplan 21 und integrative Schule)</a:t>
            </a:r>
            <a:endParaRPr lang="de-DE" sz="2400" dirty="0">
              <a:latin typeface="Arial" panose="020B0604020202020204" pitchFamily="34" charset="0"/>
              <a:cs typeface="Arial" panose="020B0604020202020204" pitchFamily="34" charset="0"/>
            </a:endParaRPr>
          </a:p>
          <a:p>
            <a:r>
              <a:rPr lang="de-DE" sz="2400" dirty="0" err="1">
                <a:solidFill>
                  <a:srgbClr val="000000"/>
                </a:solidFill>
                <a:latin typeface="Arial" panose="020B0604020202020204" pitchFamily="34" charset="0"/>
                <a:ea typeface="+mn-lt"/>
                <a:cs typeface="Arial" panose="020B0604020202020204" pitchFamily="34" charset="0"/>
              </a:rPr>
              <a:t>Zeitgemässe</a:t>
            </a:r>
            <a:r>
              <a:rPr lang="de-DE" sz="2400" dirty="0">
                <a:solidFill>
                  <a:srgbClr val="000000"/>
                </a:solidFill>
                <a:latin typeface="Arial" panose="020B0604020202020204" pitchFamily="34" charset="0"/>
                <a:ea typeface="+mn-lt"/>
                <a:cs typeface="Arial" panose="020B0604020202020204" pitchFamily="34" charset="0"/>
              </a:rPr>
              <a:t> Schulinfrastruktur erleichtert Rekrutierung von Lehrpersonal</a:t>
            </a:r>
          </a:p>
          <a:p>
            <a:endParaRPr lang="de-DE" dirty="0"/>
          </a:p>
        </p:txBody>
      </p:sp>
    </p:spTree>
    <p:extLst>
      <p:ext uri="{BB962C8B-B14F-4D97-AF65-F5344CB8AC3E}">
        <p14:creationId xmlns:p14="http://schemas.microsoft.com/office/powerpoint/2010/main" val="1432145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D851F9-B299-C44D-CDEF-811302B1E2E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Schulraumplanung – Leitlinien</a:t>
            </a:r>
          </a:p>
        </p:txBody>
      </p:sp>
      <p:sp>
        <p:nvSpPr>
          <p:cNvPr id="3" name="Inhaltsplatzhalter 2">
            <a:extLst>
              <a:ext uri="{FF2B5EF4-FFF2-40B4-BE49-F238E27FC236}">
                <a16:creationId xmlns:a16="http://schemas.microsoft.com/office/drawing/2014/main" id="{16675002-3DC7-86F8-E2A9-329BEF834B74}"/>
              </a:ext>
            </a:extLst>
          </p:cNvPr>
          <p:cNvSpPr>
            <a:spLocks noGrp="1"/>
          </p:cNvSpPr>
          <p:nvPr>
            <p:ph idx="1"/>
          </p:nvPr>
        </p:nvSpPr>
        <p:spPr>
          <a:xfrm>
            <a:off x="838200" y="1825625"/>
            <a:ext cx="10299700" cy="4351338"/>
          </a:xfrm>
        </p:spPr>
        <p:txBody>
          <a:bodyPr vert="horz" lIns="91440" tIns="45720" rIns="91440" bIns="45720" rtlCol="0" anchor="t">
            <a:normAutofit/>
          </a:bodyPr>
          <a:lstStyle/>
          <a:p>
            <a:r>
              <a:rPr lang="de-CH" sz="2400" dirty="0">
                <a:latin typeface="Arial" panose="020B0604020202020204" pitchFamily="34" charset="0"/>
                <a:cs typeface="Arial" panose="020B0604020202020204" pitchFamily="34" charset="0"/>
              </a:rPr>
              <a:t>Neuer Raumbedarf für Schulen, Kindergärten und Tagesschulen</a:t>
            </a:r>
          </a:p>
          <a:p>
            <a:r>
              <a:rPr lang="de-CH" sz="2400" dirty="0">
                <a:latin typeface="Arial" panose="020B0604020202020204" pitchFamily="34" charset="0"/>
                <a:cs typeface="Arial" panose="020B0604020202020204" pitchFamily="34" charset="0"/>
              </a:rPr>
              <a:t>Herausforderungen angehen und nicht nächster Generation überlassen</a:t>
            </a:r>
          </a:p>
          <a:p>
            <a:r>
              <a:rPr lang="de-CH" sz="2400" dirty="0">
                <a:latin typeface="Arial" panose="020B0604020202020204" pitchFamily="34" charset="0"/>
                <a:cs typeface="Arial" panose="020B0604020202020204" pitchFamily="34" charset="0"/>
              </a:rPr>
              <a:t>Weitsichtige Planung der Vorgänger-Generation als Beispiel</a:t>
            </a:r>
          </a:p>
          <a:p>
            <a:r>
              <a:rPr lang="de-CH" sz="2400" dirty="0">
                <a:latin typeface="Arial" panose="020B0604020202020204" pitchFamily="34" charset="0"/>
                <a:cs typeface="Arial" panose="020B0604020202020204" pitchFamily="34" charset="0"/>
              </a:rPr>
              <a:t>Frühzeitige und transparente Information zu wichtigen Schritten</a:t>
            </a:r>
          </a:p>
          <a:p>
            <a:r>
              <a:rPr lang="de-CH" sz="2400" dirty="0">
                <a:latin typeface="Arial" panose="020B0604020202020204" pitchFamily="34" charset="0"/>
                <a:cs typeface="Arial" panose="020B0604020202020204" pitchFamily="34" charset="0"/>
              </a:rPr>
              <a:t>Schulraumentwicklung im Kontext zum Gesamtfinanzplan betrachten</a:t>
            </a:r>
          </a:p>
          <a:p>
            <a:r>
              <a:rPr lang="de-CH" sz="2400" dirty="0">
                <a:latin typeface="Arial" panose="020B0604020202020204" pitchFamily="34" charset="0"/>
                <a:cs typeface="Arial" panose="020B0604020202020204" pitchFamily="34" charset="0"/>
              </a:rPr>
              <a:t>Zeithorizont über 10 bis 12 Jahre</a:t>
            </a:r>
          </a:p>
          <a:p>
            <a:pPr marL="0" indent="0">
              <a:buNone/>
            </a:pPr>
            <a:endParaRPr lang="de-CH"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202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148A4F-15E0-0980-F94B-C7847D7AC2F7}"/>
              </a:ext>
            </a:extLst>
          </p:cNvPr>
          <p:cNvSpPr>
            <a:spLocks noGrp="1"/>
          </p:cNvSpPr>
          <p:nvPr>
            <p:ph type="title"/>
          </p:nvPr>
        </p:nvSpPr>
        <p:spPr/>
        <p:txBody>
          <a:bodyPr>
            <a:normAutofit/>
          </a:bodyPr>
          <a:lstStyle/>
          <a:p>
            <a:r>
              <a:rPr lang="de-DE" dirty="0">
                <a:latin typeface="Arial" panose="020B0604020202020204" pitchFamily="34" charset="0"/>
                <a:cs typeface="Arial" panose="020B0604020202020204" pitchFamily="34" charset="0"/>
              </a:rPr>
              <a:t>Schulraumplanung – wo stehen wir?</a:t>
            </a:r>
          </a:p>
        </p:txBody>
      </p:sp>
      <p:sp>
        <p:nvSpPr>
          <p:cNvPr id="4" name="Inhaltsplatzhalter 2">
            <a:extLst>
              <a:ext uri="{FF2B5EF4-FFF2-40B4-BE49-F238E27FC236}">
                <a16:creationId xmlns:a16="http://schemas.microsoft.com/office/drawing/2014/main" id="{BC46AE2A-E4B7-47CC-D9F6-B556CDF77560}"/>
              </a:ext>
            </a:extLst>
          </p:cNvPr>
          <p:cNvSpPr txBox="1">
            <a:spLocks/>
          </p:cNvSpPr>
          <p:nvPr/>
        </p:nvSpPr>
        <p:spPr>
          <a:xfrm>
            <a:off x="838200" y="18256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lvl="3" indent="0">
              <a:buNone/>
            </a:pPr>
            <a:r>
              <a:rPr lang="de-DE" sz="2400" b="1" dirty="0">
                <a:latin typeface="Arial" panose="020B0604020202020204" pitchFamily="34" charset="0"/>
                <a:cs typeface="Arial" panose="020B0604020202020204" pitchFamily="34" charset="0"/>
              </a:rPr>
              <a:t>31. März 2025: 	</a:t>
            </a:r>
            <a:r>
              <a:rPr lang="de-DE" sz="2400" dirty="0">
                <a:latin typeface="Arial" panose="020B0604020202020204" pitchFamily="34" charset="0"/>
                <a:cs typeface="Arial" panose="020B0604020202020204" pitchFamily="34" charset="0"/>
              </a:rPr>
              <a:t>Informations- und Mitwirkungsveranstaltung zur </a:t>
            </a:r>
          </a:p>
          <a:p>
            <a:pPr marL="11113" lvl="3" indent="0">
              <a:buNone/>
            </a:pPr>
            <a:r>
              <a:rPr lang="de-DE" sz="2400" dirty="0">
                <a:latin typeface="Arial" panose="020B0604020202020204" pitchFamily="34" charset="0"/>
                <a:cs typeface="Arial" panose="020B0604020202020204" pitchFamily="34" charset="0"/>
              </a:rPr>
              <a:t>			Schulraumplanung</a:t>
            </a:r>
          </a:p>
          <a:p>
            <a:pPr marL="0" indent="0">
              <a:buNone/>
            </a:pPr>
            <a:r>
              <a:rPr lang="de-DE" sz="2400" b="1" dirty="0">
                <a:latin typeface="Arial" panose="020B0604020202020204" pitchFamily="34" charset="0"/>
                <a:cs typeface="Arial" panose="020B0604020202020204" pitchFamily="34" charset="0"/>
              </a:rPr>
              <a:t>18. Mai 2025: 	</a:t>
            </a:r>
            <a:r>
              <a:rPr lang="de-DE" sz="2400" dirty="0">
                <a:latin typeface="Arial" panose="020B0604020202020204" pitchFamily="34" charset="0"/>
                <a:cs typeface="Arial" panose="020B0604020202020204" pitchFamily="34" charset="0"/>
              </a:rPr>
              <a:t>Kreditgenehmigung für Doppelkindergarten </a:t>
            </a:r>
            <a:r>
              <a:rPr lang="de-DE" sz="2400" dirty="0" err="1">
                <a:latin typeface="Arial" panose="020B0604020202020204" pitchFamily="34" charset="0"/>
                <a:cs typeface="Arial" panose="020B0604020202020204" pitchFamily="34" charset="0"/>
              </a:rPr>
              <a:t>Selhofen</a:t>
            </a:r>
            <a:endParaRPr lang="de-DE" sz="2400" dirty="0">
              <a:latin typeface="Arial" panose="020B0604020202020204" pitchFamily="34" charset="0"/>
              <a:cs typeface="Arial" panose="020B0604020202020204" pitchFamily="34" charset="0"/>
            </a:endParaRPr>
          </a:p>
          <a:p>
            <a:pPr marL="0" indent="0">
              <a:buNone/>
            </a:pPr>
            <a:r>
              <a:rPr lang="de-DE" sz="2400" b="1" dirty="0">
                <a:latin typeface="Arial" panose="020B0604020202020204" pitchFamily="34" charset="0"/>
                <a:cs typeface="Arial" panose="020B0604020202020204" pitchFamily="34" charset="0"/>
              </a:rPr>
              <a:t>17. Juni 2025: 	</a:t>
            </a:r>
            <a:r>
              <a:rPr lang="de-DE" sz="2400" dirty="0">
                <a:latin typeface="Arial" panose="020B0604020202020204" pitchFamily="34" charset="0"/>
                <a:cs typeface="Arial" panose="020B0604020202020204" pitchFamily="34" charset="0"/>
              </a:rPr>
              <a:t>Genehmigung Planungskredite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			Schulanlagen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 und Dorf</a:t>
            </a:r>
          </a:p>
          <a:p>
            <a:pPr marL="0" indent="0">
              <a:buNone/>
            </a:pPr>
            <a:r>
              <a:rPr lang="de-DE" sz="2400" b="1" dirty="0">
                <a:latin typeface="Arial" panose="020B0604020202020204" pitchFamily="34" charset="0"/>
                <a:cs typeface="Arial" panose="020B0604020202020204" pitchFamily="34" charset="0"/>
              </a:rPr>
              <a:t>8. Juli 2025: 		</a:t>
            </a:r>
            <a:r>
              <a:rPr lang="de-DE" sz="2400" dirty="0">
                <a:latin typeface="Arial" panose="020B0604020202020204" pitchFamily="34" charset="0"/>
                <a:cs typeface="Arial" panose="020B0604020202020204" pitchFamily="34" charset="0"/>
              </a:rPr>
              <a:t>Beantwortung der Fragen aus der Bevölkerung </a:t>
            </a:r>
          </a:p>
          <a:p>
            <a:pPr marL="0" indent="0">
              <a:buNone/>
            </a:pPr>
            <a:r>
              <a:rPr lang="de-DE" sz="2400" b="1" dirty="0">
                <a:latin typeface="Arial" panose="020B0604020202020204" pitchFamily="34" charset="0"/>
                <a:cs typeface="Arial" panose="020B0604020202020204" pitchFamily="34" charset="0"/>
              </a:rPr>
              <a:t>20. Oktober 2025: 	</a:t>
            </a:r>
            <a:r>
              <a:rPr lang="de-DE" sz="2400" dirty="0">
                <a:latin typeface="Arial" panose="020B0604020202020204" pitchFamily="34" charset="0"/>
                <a:cs typeface="Arial" panose="020B0604020202020204" pitchFamily="34" charset="0"/>
              </a:rPr>
              <a:t>Grundsteinlegung Doppelkindergarten</a:t>
            </a:r>
          </a:p>
          <a:p>
            <a:pPr marL="0" indent="0">
              <a:buNone/>
            </a:pPr>
            <a:r>
              <a:rPr lang="de-DE" sz="2400" b="1" dirty="0">
                <a:latin typeface="Arial" panose="020B0604020202020204" pitchFamily="34" charset="0"/>
                <a:cs typeface="Arial" panose="020B0604020202020204" pitchFamily="34" charset="0"/>
              </a:rPr>
              <a:t>November 2025: 	</a:t>
            </a:r>
            <a:r>
              <a:rPr lang="de-DE" sz="2400" dirty="0">
                <a:latin typeface="Arial" panose="020B0604020202020204" pitchFamily="34" charset="0"/>
                <a:cs typeface="Arial" panose="020B0604020202020204" pitchFamily="34" charset="0"/>
              </a:rPr>
              <a:t>Start Projektwettbewerbe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 und Dorf</a:t>
            </a:r>
          </a:p>
          <a:p>
            <a:pPr marL="0" indent="0">
              <a:buNone/>
            </a:pPr>
            <a:r>
              <a:rPr lang="de-DE" sz="2400" b="1" dirty="0">
                <a:latin typeface="Arial" panose="020B0604020202020204" pitchFamily="34" charset="0"/>
                <a:cs typeface="Arial" panose="020B0604020202020204" pitchFamily="34" charset="0"/>
              </a:rPr>
              <a:t>April 2026:		</a:t>
            </a:r>
            <a:r>
              <a:rPr lang="de-DE" sz="2400" dirty="0">
                <a:latin typeface="Arial" panose="020B0604020202020204" pitchFamily="34" charset="0"/>
                <a:cs typeface="Arial" panose="020B0604020202020204" pitchFamily="34" charset="0"/>
              </a:rPr>
              <a:t>Abschluss Wettbewerb mit Jurierung</a:t>
            </a:r>
          </a:p>
          <a:p>
            <a:pPr marL="0" indent="0">
              <a:buNone/>
            </a:pPr>
            <a:r>
              <a:rPr lang="de-DE" sz="2400" b="1" dirty="0">
                <a:latin typeface="Arial" panose="020B0604020202020204" pitchFamily="34" charset="0"/>
                <a:cs typeface="Arial" panose="020B0604020202020204" pitchFamily="34" charset="0"/>
              </a:rPr>
              <a:t>August 2026: 	</a:t>
            </a:r>
            <a:r>
              <a:rPr lang="de-DE" sz="2400" dirty="0">
                <a:latin typeface="Arial" panose="020B0604020202020204" pitchFamily="34" charset="0"/>
                <a:cs typeface="Arial" panose="020B0604020202020204" pitchFamily="34" charset="0"/>
              </a:rPr>
              <a:t>Inbetriebnahme Doppelkindergarten </a:t>
            </a:r>
            <a:r>
              <a:rPr lang="de-DE" sz="2400" dirty="0" err="1">
                <a:latin typeface="Arial" panose="020B0604020202020204" pitchFamily="34" charset="0"/>
                <a:cs typeface="Arial" panose="020B0604020202020204" pitchFamily="34" charset="0"/>
              </a:rPr>
              <a:t>Selhofen</a:t>
            </a:r>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endParaRPr lang="de-DE" sz="24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de-DE" dirty="0"/>
          </a:p>
          <a:p>
            <a:pPr marL="0" indent="0">
              <a:buNone/>
            </a:pPr>
            <a:endParaRPr lang="de-DE" dirty="0"/>
          </a:p>
        </p:txBody>
      </p:sp>
    </p:spTree>
    <p:extLst>
      <p:ext uri="{BB962C8B-B14F-4D97-AF65-F5344CB8AC3E}">
        <p14:creationId xmlns:p14="http://schemas.microsoft.com/office/powerpoint/2010/main" val="325557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83695-4603-2CFC-8A13-43BFB0F779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B73388-FD35-7179-B8A6-EB4499742AD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3. Projektwettbewerb</a:t>
            </a:r>
          </a:p>
        </p:txBody>
      </p:sp>
      <p:sp>
        <p:nvSpPr>
          <p:cNvPr id="3" name="Textplatzhalter 2">
            <a:extLst>
              <a:ext uri="{FF2B5EF4-FFF2-40B4-BE49-F238E27FC236}">
                <a16:creationId xmlns:a16="http://schemas.microsoft.com/office/drawing/2014/main" id="{1FD23204-C84F-5AD6-8D57-23C4805186A2}"/>
              </a:ext>
            </a:extLst>
          </p:cNvPr>
          <p:cNvSpPr>
            <a:spLocks noGrp="1"/>
          </p:cNvSpPr>
          <p:nvPr>
            <p:ph type="body" idx="1"/>
          </p:nvPr>
        </p:nvSpPr>
        <p:spPr/>
        <p:txBody>
          <a:bodyPr/>
          <a:lstStyle/>
          <a:p>
            <a:r>
              <a:rPr lang="de-DE" dirty="0">
                <a:latin typeface="Arial" panose="020B0604020202020204" pitchFamily="34" charset="0"/>
                <a:cs typeface="Arial" panose="020B0604020202020204" pitchFamily="34" charset="0"/>
              </a:rPr>
              <a:t>Roland Geiger, Gemeinderat, Ressort Bau und Infrastruktur</a:t>
            </a:r>
          </a:p>
        </p:txBody>
      </p:sp>
      <p:sp>
        <p:nvSpPr>
          <p:cNvPr id="4" name="Datumsplatzhalter 3">
            <a:extLst>
              <a:ext uri="{FF2B5EF4-FFF2-40B4-BE49-F238E27FC236}">
                <a16:creationId xmlns:a16="http://schemas.microsoft.com/office/drawing/2014/main" id="{D78E0624-C5AD-2C1A-49FB-9D4317D3AFD7}"/>
              </a:ext>
            </a:extLst>
          </p:cNvPr>
          <p:cNvSpPr>
            <a:spLocks noGrp="1"/>
          </p:cNvSpPr>
          <p:nvPr>
            <p:ph type="dt" sz="half" idx="10"/>
          </p:nvPr>
        </p:nvSpPr>
        <p:spPr/>
        <p:txBody>
          <a:bodyPr/>
          <a:lstStyle/>
          <a:p>
            <a:fld id="{AE935FF0-1452-42CE-969F-43E1F6EEFA56}" type="datetime1">
              <a:rPr lang="de-CH" smtClean="0"/>
              <a:t>10.09.2026</a:t>
            </a:fld>
            <a:endParaRPr lang="de-CH"/>
          </a:p>
        </p:txBody>
      </p:sp>
      <p:sp>
        <p:nvSpPr>
          <p:cNvPr id="5" name="Fußzeilenplatzhalter 4">
            <a:extLst>
              <a:ext uri="{FF2B5EF4-FFF2-40B4-BE49-F238E27FC236}">
                <a16:creationId xmlns:a16="http://schemas.microsoft.com/office/drawing/2014/main" id="{7EF3F18A-1FB7-C87A-08B2-564040639840}"/>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DA6352BB-658F-47A8-B06C-B62692040FF3}"/>
              </a:ext>
            </a:extLst>
          </p:cNvPr>
          <p:cNvSpPr>
            <a:spLocks noGrp="1"/>
          </p:cNvSpPr>
          <p:nvPr>
            <p:ph type="sldNum" sz="quarter" idx="12"/>
          </p:nvPr>
        </p:nvSpPr>
        <p:spPr/>
        <p:txBody>
          <a:bodyPr/>
          <a:lstStyle/>
          <a:p>
            <a:fld id="{81646451-C9E7-44CB-A46A-F974126B599B}" type="slidenum">
              <a:rPr lang="de-CH" smtClean="0"/>
              <a:t>7</a:t>
            </a:fld>
            <a:endParaRPr lang="de-CH"/>
          </a:p>
        </p:txBody>
      </p:sp>
    </p:spTree>
    <p:extLst>
      <p:ext uri="{BB962C8B-B14F-4D97-AF65-F5344CB8AC3E}">
        <p14:creationId xmlns:p14="http://schemas.microsoft.com/office/powerpoint/2010/main" val="3784242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BE8CE6-FC53-B306-A689-4C8FD44DCA2A}"/>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Ausgangslage</a:t>
            </a:r>
          </a:p>
        </p:txBody>
      </p:sp>
      <p:sp>
        <p:nvSpPr>
          <p:cNvPr id="3" name="Inhaltsplatzhalter 2">
            <a:extLst>
              <a:ext uri="{FF2B5EF4-FFF2-40B4-BE49-F238E27FC236}">
                <a16:creationId xmlns:a16="http://schemas.microsoft.com/office/drawing/2014/main" id="{469E8B22-0F04-8B97-26F5-A4214F9688EE}"/>
              </a:ext>
            </a:extLst>
          </p:cNvPr>
          <p:cNvSpPr>
            <a:spLocks noGrp="1"/>
          </p:cNvSpPr>
          <p:nvPr>
            <p:ph idx="1"/>
          </p:nvPr>
        </p:nvSpPr>
        <p:spPr/>
        <p:txBody>
          <a:bodyPr>
            <a:normAutofit lnSpcReduction="10000"/>
          </a:bodyPr>
          <a:lstStyle/>
          <a:p>
            <a:r>
              <a:rPr lang="de-DE" sz="2400" dirty="0">
                <a:latin typeface="Arial" panose="020B0604020202020204" pitchFamily="34" charset="0"/>
                <a:cs typeface="Arial" panose="020B0604020202020204" pitchFamily="34" charset="0"/>
              </a:rPr>
              <a:t>600 schulpflichtige Kinder und Jugendliche in 23 Klassen </a:t>
            </a: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(September 2024, ohne KIGAS)</a:t>
            </a:r>
          </a:p>
          <a:p>
            <a:r>
              <a:rPr lang="de-DE" sz="2400" dirty="0">
                <a:latin typeface="Arial" panose="020B0604020202020204" pitchFamily="34" charset="0"/>
                <a:cs typeface="Arial" panose="020B0604020202020204" pitchFamily="34" charset="0"/>
              </a:rPr>
              <a:t>Zwei Schulareale: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 und Dorf</a:t>
            </a:r>
          </a:p>
          <a:p>
            <a:r>
              <a:rPr lang="de-DE" sz="2400" dirty="0">
                <a:latin typeface="Arial" panose="020B0604020202020204" pitchFamily="34" charset="0"/>
                <a:cs typeface="Arial" panose="020B0604020202020204" pitchFamily="34" charset="0"/>
              </a:rPr>
              <a:t>Prognose Bevölkerungswachstum: von 4700 auf 5500 Einwohnende</a:t>
            </a:r>
          </a:p>
          <a:p>
            <a:r>
              <a:rPr lang="de-DE" sz="2400" dirty="0">
                <a:latin typeface="Arial" panose="020B0604020202020204" pitchFamily="34" charset="0"/>
                <a:cs typeface="Arial" panose="020B0604020202020204" pitchFamily="34" charset="0"/>
              </a:rPr>
              <a:t>Zunahme von Schülerinnen und Schülern: von 600 auf 700</a:t>
            </a:r>
            <a:r>
              <a:rPr lang="de-CH" sz="2400" dirty="0">
                <a:effectLst/>
                <a:latin typeface="Arial" panose="020B0604020202020204" pitchFamily="34" charset="0"/>
                <a:cs typeface="Arial" panose="020B0604020202020204" pitchFamily="34" charset="0"/>
              </a:rPr>
              <a:t> </a:t>
            </a:r>
          </a:p>
          <a:p>
            <a:r>
              <a:rPr lang="de-DE" sz="2400" dirty="0" err="1">
                <a:latin typeface="Arial" panose="020B0604020202020204" pitchFamily="34" charset="0"/>
                <a:cs typeface="Arial" panose="020B0604020202020204" pitchFamily="34" charset="0"/>
              </a:rPr>
              <a:t>Massnahmen</a:t>
            </a:r>
            <a:r>
              <a:rPr lang="de-DE" sz="2400" dirty="0">
                <a:latin typeface="Arial" panose="020B0604020202020204" pitchFamily="34" charset="0"/>
                <a:cs typeface="Arial" panose="020B0604020202020204" pitchFamily="34" charset="0"/>
              </a:rPr>
              <a:t> schaffen Schulraum über 2040 hinaus</a:t>
            </a:r>
          </a:p>
          <a:p>
            <a:r>
              <a:rPr lang="de-DE" sz="2400" dirty="0">
                <a:latin typeface="Arial" panose="020B0604020202020204" pitchFamily="34" charset="0"/>
                <a:cs typeface="Arial" panose="020B0604020202020204" pitchFamily="34" charset="0"/>
              </a:rPr>
              <a:t>27 Klassenzimmer für durchgehend drei Klassen pro Stufe (ohne KIGAS)</a:t>
            </a:r>
          </a:p>
          <a:p>
            <a:r>
              <a:rPr lang="de-DE" sz="2400" dirty="0">
                <a:latin typeface="Arial" panose="020B0604020202020204" pitchFamily="34" charset="0"/>
                <a:cs typeface="Arial" panose="020B0604020202020204" pitchFamily="34" charset="0"/>
              </a:rPr>
              <a:t>Bedarf an Gruppen- und Fachräumen</a:t>
            </a:r>
          </a:p>
          <a:p>
            <a:pPr marL="0" indent="0">
              <a:buNone/>
            </a:pPr>
            <a:br>
              <a:rPr lang="de-CH" sz="2400"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br>
            <a:br>
              <a:rPr lang="de-CH" sz="1800" kern="0" dirty="0">
                <a:solidFill>
                  <a:srgbClr val="141413"/>
                </a:solidFill>
                <a:effectLst/>
                <a:latin typeface="Aptos" panose="020B0004020202020204" pitchFamily="34" charset="0"/>
                <a:ea typeface="Aptos" panose="020B0004020202020204" pitchFamily="34" charset="0"/>
                <a:cs typeface="Helvetica" pitchFamily="2" charset="0"/>
              </a:rPr>
            </a:br>
            <a:endParaRPr lang="de-DE" dirty="0"/>
          </a:p>
        </p:txBody>
      </p:sp>
    </p:spTree>
    <p:extLst>
      <p:ext uri="{BB962C8B-B14F-4D97-AF65-F5344CB8AC3E}">
        <p14:creationId xmlns:p14="http://schemas.microsoft.com/office/powerpoint/2010/main" val="3467627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D257D-EF65-A55E-6A7A-89E1251E3E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20ADD5-59A1-5077-BF01-6F3F2BC9E92C}"/>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Zwei Projektwettbewerbe</a:t>
            </a:r>
          </a:p>
        </p:txBody>
      </p:sp>
      <p:sp>
        <p:nvSpPr>
          <p:cNvPr id="3" name="Inhaltsplatzhalter 2">
            <a:extLst>
              <a:ext uri="{FF2B5EF4-FFF2-40B4-BE49-F238E27FC236}">
                <a16:creationId xmlns:a16="http://schemas.microsoft.com/office/drawing/2014/main" id="{E2CA6092-73C9-A4A7-A418-5023F67FC8D6}"/>
              </a:ext>
            </a:extLst>
          </p:cNvPr>
          <p:cNvSpPr>
            <a:spLocks noGrp="1"/>
          </p:cNvSpPr>
          <p:nvPr>
            <p:ph idx="1"/>
          </p:nvPr>
        </p:nvSpPr>
        <p:spPr/>
        <p:txBody>
          <a:bodyPr>
            <a:normAutofit/>
          </a:bodyPr>
          <a:lstStyle/>
          <a:p>
            <a:r>
              <a:rPr lang="de-DE" sz="2400" dirty="0">
                <a:latin typeface="Arial" panose="020B0604020202020204" pitchFamily="34" charset="0"/>
                <a:cs typeface="Arial" panose="020B0604020202020204" pitchFamily="34" charset="0"/>
              </a:rPr>
              <a:t>Einstufiger Projektwettbewerb zur Ermittlung der am besten geeigneten Lösung an den Standorten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 und Dorf</a:t>
            </a:r>
          </a:p>
          <a:p>
            <a:r>
              <a:rPr lang="de-DE" sz="2400" dirty="0">
                <a:latin typeface="Arial" panose="020B0604020202020204" pitchFamily="34" charset="0"/>
                <a:cs typeface="Arial" panose="020B0604020202020204" pitchFamily="34" charset="0"/>
              </a:rPr>
              <a:t>Fachbereiche Architektur (Federführung) und Landschaftsarchitektur im selektiven Verfahren</a:t>
            </a:r>
          </a:p>
          <a:p>
            <a:r>
              <a:rPr lang="de-DE" sz="2400" dirty="0">
                <a:latin typeface="Arial" panose="020B0604020202020204" pitchFamily="34" charset="0"/>
                <a:cs typeface="Arial" panose="020B0604020202020204" pitchFamily="34" charset="0"/>
              </a:rPr>
              <a:t>Je 8 Teams pro Projektwettbewerb</a:t>
            </a:r>
          </a:p>
          <a:p>
            <a:r>
              <a:rPr lang="de-DE" sz="2400" dirty="0">
                <a:latin typeface="Arial" panose="020B0604020202020204" pitchFamily="34" charset="0"/>
                <a:cs typeface="Arial" panose="020B0604020202020204" pitchFamily="34" charset="0"/>
              </a:rPr>
              <a:t>Beurteilungsgremium (Preisgericht) aus Fach- und </a:t>
            </a:r>
            <a:r>
              <a:rPr lang="de-DE" sz="2400" dirty="0" err="1">
                <a:latin typeface="Arial" panose="020B0604020202020204" pitchFamily="34" charset="0"/>
                <a:cs typeface="Arial" panose="020B0604020202020204" pitchFamily="34" charset="0"/>
              </a:rPr>
              <a:t>Sachpreisrichter:innen</a:t>
            </a:r>
            <a:endParaRPr lang="de-DE" sz="2400" dirty="0">
              <a:latin typeface="Arial" panose="020B0604020202020204" pitchFamily="34" charset="0"/>
              <a:cs typeface="Arial" panose="020B0604020202020204" pitchFamily="34" charset="0"/>
            </a:endParaRPr>
          </a:p>
          <a:p>
            <a:r>
              <a:rPr lang="de-DE" sz="2400" dirty="0">
                <a:latin typeface="Arial" panose="020B0604020202020204" pitchFamily="34" charset="0"/>
                <a:cs typeface="Arial" panose="020B0604020202020204" pitchFamily="34" charset="0"/>
              </a:rPr>
              <a:t>Zusätzliche </a:t>
            </a:r>
            <a:r>
              <a:rPr lang="de-DE" sz="2400" dirty="0" err="1">
                <a:latin typeface="Arial" panose="020B0604020202020204" pitchFamily="34" charset="0"/>
                <a:cs typeface="Arial" panose="020B0604020202020204" pitchFamily="34" charset="0"/>
              </a:rPr>
              <a:t>Expert:innen</a:t>
            </a:r>
            <a:r>
              <a:rPr lang="de-DE" sz="2400" dirty="0">
                <a:latin typeface="Arial" panose="020B0604020202020204" pitchFamily="34" charset="0"/>
                <a:cs typeface="Arial" panose="020B0604020202020204" pitchFamily="34" charset="0"/>
              </a:rPr>
              <a:t> aus der Gemeinde </a:t>
            </a:r>
          </a:p>
          <a:p>
            <a:endParaRPr lang="de-DE" dirty="0"/>
          </a:p>
        </p:txBody>
      </p:sp>
    </p:spTree>
    <p:extLst>
      <p:ext uri="{BB962C8B-B14F-4D97-AF65-F5344CB8AC3E}">
        <p14:creationId xmlns:p14="http://schemas.microsoft.com/office/powerpoint/2010/main" val="3273279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E1A17-01F6-B8C9-6435-DE1D5F59DB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E2293A-1C98-C45D-4386-7686456B8706}"/>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Was ist die beste Lösung?</a:t>
            </a:r>
          </a:p>
        </p:txBody>
      </p:sp>
      <p:sp>
        <p:nvSpPr>
          <p:cNvPr id="3" name="Inhaltsplatzhalter 2">
            <a:extLst>
              <a:ext uri="{FF2B5EF4-FFF2-40B4-BE49-F238E27FC236}">
                <a16:creationId xmlns:a16="http://schemas.microsoft.com/office/drawing/2014/main" id="{B65DE59E-F75E-451B-1422-D8367796575F}"/>
              </a:ext>
            </a:extLst>
          </p:cNvPr>
          <p:cNvSpPr>
            <a:spLocks noGrp="1"/>
          </p:cNvSpPr>
          <p:nvPr>
            <p:ph idx="1"/>
          </p:nvPr>
        </p:nvSpPr>
        <p:spPr>
          <a:xfrm>
            <a:off x="838200" y="1970530"/>
            <a:ext cx="10515600" cy="3755496"/>
          </a:xfrm>
        </p:spPr>
        <p:txBody>
          <a:bodyPr>
            <a:normAutofit/>
          </a:bodyPr>
          <a:lstStyle/>
          <a:p>
            <a:pPr marL="0" indent="0">
              <a:buNone/>
            </a:pPr>
            <a:r>
              <a:rPr lang="de-DE" sz="2400" b="1" dirty="0">
                <a:latin typeface="Arial" panose="020B0604020202020204" pitchFamily="34" charset="0"/>
                <a:cs typeface="Arial" panose="020B0604020202020204" pitchFamily="34" charset="0"/>
              </a:rPr>
              <a:t>Kriterien</a:t>
            </a:r>
          </a:p>
          <a:p>
            <a:pPr marL="0" indent="0">
              <a:buNone/>
            </a:pPr>
            <a:endParaRPr lang="de-DE" sz="1000" b="1" dirty="0">
              <a:latin typeface="Arial" panose="020B0604020202020204" pitchFamily="34" charset="0"/>
              <a:cs typeface="Arial" panose="020B0604020202020204" pitchFamily="34" charset="0"/>
            </a:endParaRPr>
          </a:p>
          <a:p>
            <a:pPr lvl="1"/>
            <a:r>
              <a:rPr lang="de-DE" dirty="0">
                <a:latin typeface="Arial" panose="020B0604020202020204" pitchFamily="34" charset="0"/>
                <a:cs typeface="Arial" panose="020B0604020202020204" pitchFamily="34" charset="0"/>
              </a:rPr>
              <a:t>Orts- und Landschaftsbild</a:t>
            </a:r>
          </a:p>
          <a:p>
            <a:pPr lvl="1"/>
            <a:r>
              <a:rPr lang="de-CH" dirty="0">
                <a:latin typeface="Arial" panose="020B0604020202020204" pitchFamily="34" charset="0"/>
                <a:cs typeface="Arial" panose="020B0604020202020204" pitchFamily="34" charset="0"/>
              </a:rPr>
              <a:t>Pädagogische Funktionalität</a:t>
            </a:r>
          </a:p>
          <a:p>
            <a:pPr lvl="1"/>
            <a:r>
              <a:rPr lang="de-CH" dirty="0">
                <a:latin typeface="Arial" panose="020B0604020202020204" pitchFamily="34" charset="0"/>
                <a:cs typeface="Arial" panose="020B0604020202020204" pitchFamily="34" charset="0"/>
              </a:rPr>
              <a:t>Wirtschaftlichkeit</a:t>
            </a:r>
          </a:p>
          <a:p>
            <a:pPr lvl="1"/>
            <a:r>
              <a:rPr lang="de-CH" dirty="0">
                <a:latin typeface="Arial" panose="020B0604020202020204" pitchFamily="34" charset="0"/>
                <a:cs typeface="Arial" panose="020B0604020202020204" pitchFamily="34" charset="0"/>
              </a:rPr>
              <a:t>Ökologie und Nachhaltigkeit</a:t>
            </a:r>
          </a:p>
        </p:txBody>
      </p:sp>
    </p:spTree>
    <p:extLst>
      <p:ext uri="{BB962C8B-B14F-4D97-AF65-F5344CB8AC3E}">
        <p14:creationId xmlns:p14="http://schemas.microsoft.com/office/powerpoint/2010/main" val="1850939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E850D-0328-FDA9-A1F5-9A88039EC1D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6E4D3F-8C59-B339-A794-8DCF6A43BDAA}"/>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4. Siegerprojekte </a:t>
            </a:r>
          </a:p>
        </p:txBody>
      </p:sp>
      <p:sp>
        <p:nvSpPr>
          <p:cNvPr id="3" name="Textplatzhalter 2">
            <a:extLst>
              <a:ext uri="{FF2B5EF4-FFF2-40B4-BE49-F238E27FC236}">
                <a16:creationId xmlns:a16="http://schemas.microsoft.com/office/drawing/2014/main" id="{72C0B0A7-B809-195F-3CFD-B5DBF2611430}"/>
              </a:ext>
            </a:extLst>
          </p:cNvPr>
          <p:cNvSpPr>
            <a:spLocks noGrp="1"/>
          </p:cNvSpPr>
          <p:nvPr>
            <p:ph type="body" idx="1"/>
          </p:nvPr>
        </p:nvSpPr>
        <p:spPr/>
        <p:txBody>
          <a:bodyPr/>
          <a:lstStyle/>
          <a:p>
            <a:r>
              <a:rPr lang="de-DE" dirty="0">
                <a:latin typeface="Arial" panose="020B0604020202020204" pitchFamily="34" charset="0"/>
                <a:cs typeface="Arial" panose="020B0604020202020204" pitchFamily="34" charset="0"/>
              </a:rPr>
              <a:t>Christine Odermatt, Preisgericht</a:t>
            </a:r>
          </a:p>
        </p:txBody>
      </p:sp>
      <p:sp>
        <p:nvSpPr>
          <p:cNvPr id="4" name="Datumsplatzhalter 3">
            <a:extLst>
              <a:ext uri="{FF2B5EF4-FFF2-40B4-BE49-F238E27FC236}">
                <a16:creationId xmlns:a16="http://schemas.microsoft.com/office/drawing/2014/main" id="{4FFF5B0F-4E85-5FF1-4E31-F38D48D49A08}"/>
              </a:ext>
            </a:extLst>
          </p:cNvPr>
          <p:cNvSpPr>
            <a:spLocks noGrp="1"/>
          </p:cNvSpPr>
          <p:nvPr>
            <p:ph type="dt" sz="half" idx="10"/>
          </p:nvPr>
        </p:nvSpPr>
        <p:spPr/>
        <p:txBody>
          <a:bodyPr/>
          <a:lstStyle/>
          <a:p>
            <a:fld id="{AE935FF0-1452-42CE-969F-43E1F6EEFA56}" type="datetime1">
              <a:rPr lang="de-CH" smtClean="0"/>
              <a:t>10.09.2026</a:t>
            </a:fld>
            <a:endParaRPr lang="de-CH"/>
          </a:p>
        </p:txBody>
      </p:sp>
      <p:sp>
        <p:nvSpPr>
          <p:cNvPr id="5" name="Fußzeilenplatzhalter 4">
            <a:extLst>
              <a:ext uri="{FF2B5EF4-FFF2-40B4-BE49-F238E27FC236}">
                <a16:creationId xmlns:a16="http://schemas.microsoft.com/office/drawing/2014/main" id="{C47EDA66-AFAC-1B71-2AF0-7C7A168BC9F8}"/>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B8855FC9-EEAD-EA42-D801-460615708C66}"/>
              </a:ext>
            </a:extLst>
          </p:cNvPr>
          <p:cNvSpPr>
            <a:spLocks noGrp="1"/>
          </p:cNvSpPr>
          <p:nvPr>
            <p:ph type="sldNum" sz="quarter" idx="12"/>
          </p:nvPr>
        </p:nvSpPr>
        <p:spPr/>
        <p:txBody>
          <a:bodyPr/>
          <a:lstStyle/>
          <a:p>
            <a:fld id="{81646451-C9E7-44CB-A46A-F974126B599B}" type="slidenum">
              <a:rPr lang="de-CH" smtClean="0"/>
              <a:t>11</a:t>
            </a:fld>
            <a:endParaRPr lang="de-CH"/>
          </a:p>
        </p:txBody>
      </p:sp>
    </p:spTree>
    <p:extLst>
      <p:ext uri="{BB962C8B-B14F-4D97-AF65-F5344CB8AC3E}">
        <p14:creationId xmlns:p14="http://schemas.microsoft.com/office/powerpoint/2010/main" val="1606755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1E7CA-59D1-5D2F-027B-AC3CB50AF23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B949EBA-4B5E-3059-AD81-97F3264AA1A7}"/>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Würdigung der Eingaben</a:t>
            </a:r>
          </a:p>
        </p:txBody>
      </p:sp>
      <p:pic>
        <p:nvPicPr>
          <p:cNvPr id="6" name="Grafik 5">
            <a:extLst>
              <a:ext uri="{FF2B5EF4-FFF2-40B4-BE49-F238E27FC236}">
                <a16:creationId xmlns:a16="http://schemas.microsoft.com/office/drawing/2014/main" id="{75CEEE31-85EA-AB3E-20AB-F7F263117EE9}"/>
              </a:ext>
            </a:extLst>
          </p:cNvPr>
          <p:cNvPicPr>
            <a:picLocks noChangeAspect="1"/>
          </p:cNvPicPr>
          <p:nvPr/>
        </p:nvPicPr>
        <p:blipFill>
          <a:blip r:embed="rId3"/>
          <a:stretch>
            <a:fillRect/>
          </a:stretch>
        </p:blipFill>
        <p:spPr>
          <a:xfrm>
            <a:off x="499997" y="1970530"/>
            <a:ext cx="2882900" cy="1924050"/>
          </a:xfrm>
          <a:prstGeom prst="rect">
            <a:avLst/>
          </a:prstGeom>
        </p:spPr>
      </p:pic>
      <p:pic>
        <p:nvPicPr>
          <p:cNvPr id="7" name="Grafik 6">
            <a:extLst>
              <a:ext uri="{FF2B5EF4-FFF2-40B4-BE49-F238E27FC236}">
                <a16:creationId xmlns:a16="http://schemas.microsoft.com/office/drawing/2014/main" id="{4C66D5FA-64F3-78C4-F900-14717449BD25}"/>
              </a:ext>
            </a:extLst>
          </p:cNvPr>
          <p:cNvPicPr>
            <a:picLocks noChangeAspect="1"/>
          </p:cNvPicPr>
          <p:nvPr/>
        </p:nvPicPr>
        <p:blipFill>
          <a:blip r:embed="rId4"/>
          <a:stretch>
            <a:fillRect/>
          </a:stretch>
        </p:blipFill>
        <p:spPr>
          <a:xfrm>
            <a:off x="3721667" y="1970531"/>
            <a:ext cx="2990752" cy="1924050"/>
          </a:xfrm>
          <a:prstGeom prst="rect">
            <a:avLst/>
          </a:prstGeom>
        </p:spPr>
      </p:pic>
      <p:pic>
        <p:nvPicPr>
          <p:cNvPr id="8" name="Grafik 7">
            <a:extLst>
              <a:ext uri="{FF2B5EF4-FFF2-40B4-BE49-F238E27FC236}">
                <a16:creationId xmlns:a16="http://schemas.microsoft.com/office/drawing/2014/main" id="{BEF283D8-EC07-A18A-98FC-70E52F7DFA4C}"/>
              </a:ext>
            </a:extLst>
          </p:cNvPr>
          <p:cNvPicPr>
            <a:picLocks noChangeAspect="1"/>
          </p:cNvPicPr>
          <p:nvPr/>
        </p:nvPicPr>
        <p:blipFill>
          <a:blip r:embed="rId5"/>
          <a:srcRect l="23085" t="74151" r="12532" b="7373"/>
          <a:stretch>
            <a:fillRect/>
          </a:stretch>
        </p:blipFill>
        <p:spPr>
          <a:xfrm>
            <a:off x="6917799" y="1970530"/>
            <a:ext cx="4737539" cy="1924050"/>
          </a:xfrm>
          <a:prstGeom prst="rect">
            <a:avLst/>
          </a:prstGeom>
        </p:spPr>
      </p:pic>
      <p:pic>
        <p:nvPicPr>
          <p:cNvPr id="9" name="Grafik 8">
            <a:extLst>
              <a:ext uri="{FF2B5EF4-FFF2-40B4-BE49-F238E27FC236}">
                <a16:creationId xmlns:a16="http://schemas.microsoft.com/office/drawing/2014/main" id="{01269B12-C94B-7586-C5EE-612BDB4EE32E}"/>
              </a:ext>
            </a:extLst>
          </p:cNvPr>
          <p:cNvPicPr>
            <a:picLocks noChangeAspect="1"/>
          </p:cNvPicPr>
          <p:nvPr/>
        </p:nvPicPr>
        <p:blipFill>
          <a:blip r:embed="rId6"/>
          <a:srcRect l="6577" r="6916"/>
          <a:stretch>
            <a:fillRect/>
          </a:stretch>
        </p:blipFill>
        <p:spPr>
          <a:xfrm>
            <a:off x="499997" y="4147645"/>
            <a:ext cx="4414345" cy="2205858"/>
          </a:xfrm>
          <a:prstGeom prst="rect">
            <a:avLst/>
          </a:prstGeom>
        </p:spPr>
      </p:pic>
      <p:pic>
        <p:nvPicPr>
          <p:cNvPr id="10" name="Grafik 9">
            <a:extLst>
              <a:ext uri="{FF2B5EF4-FFF2-40B4-BE49-F238E27FC236}">
                <a16:creationId xmlns:a16="http://schemas.microsoft.com/office/drawing/2014/main" id="{6147540F-5F92-EB88-E00E-E08D5D6E46DA}"/>
              </a:ext>
            </a:extLst>
          </p:cNvPr>
          <p:cNvPicPr>
            <a:picLocks noChangeAspect="1"/>
          </p:cNvPicPr>
          <p:nvPr/>
        </p:nvPicPr>
        <p:blipFill>
          <a:blip r:embed="rId7"/>
          <a:stretch>
            <a:fillRect/>
          </a:stretch>
        </p:blipFill>
        <p:spPr>
          <a:xfrm>
            <a:off x="5217043" y="4147645"/>
            <a:ext cx="4121233" cy="2205858"/>
          </a:xfrm>
          <a:prstGeom prst="rect">
            <a:avLst/>
          </a:prstGeom>
        </p:spPr>
      </p:pic>
      <p:pic>
        <p:nvPicPr>
          <p:cNvPr id="11" name="Grafik 10">
            <a:extLst>
              <a:ext uri="{FF2B5EF4-FFF2-40B4-BE49-F238E27FC236}">
                <a16:creationId xmlns:a16="http://schemas.microsoft.com/office/drawing/2014/main" id="{810D91DE-EBC9-43FC-01FC-9810DC81E6F2}"/>
              </a:ext>
            </a:extLst>
          </p:cNvPr>
          <p:cNvPicPr>
            <a:picLocks noChangeAspect="1"/>
          </p:cNvPicPr>
          <p:nvPr/>
        </p:nvPicPr>
        <p:blipFill>
          <a:blip r:embed="rId8"/>
          <a:srcRect l="27987" t="50000" r="32410" b="20230"/>
          <a:stretch>
            <a:fillRect/>
          </a:stretch>
        </p:blipFill>
        <p:spPr>
          <a:xfrm>
            <a:off x="9581734" y="4147645"/>
            <a:ext cx="2073604" cy="2205858"/>
          </a:xfrm>
          <a:prstGeom prst="rect">
            <a:avLst/>
          </a:prstGeom>
        </p:spPr>
      </p:pic>
    </p:spTree>
    <p:extLst>
      <p:ext uri="{BB962C8B-B14F-4D97-AF65-F5344CB8AC3E}">
        <p14:creationId xmlns:p14="http://schemas.microsoft.com/office/powerpoint/2010/main" val="3548349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18B85-A49F-2B25-3F9F-ADE2F8B6B3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7891400-049D-2035-ED85-438869E3E0BE}"/>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Siegerprojekt </a:t>
            </a:r>
            <a:r>
              <a:rPr lang="de-DE" dirty="0" err="1">
                <a:latin typeface="Arial" panose="020B0604020202020204" pitchFamily="34" charset="0"/>
                <a:cs typeface="Arial" panose="020B0604020202020204" pitchFamily="34" charset="0"/>
              </a:rPr>
              <a:t>Selhofen</a:t>
            </a:r>
            <a:r>
              <a:rPr lang="de-DE" dirty="0">
                <a:latin typeface="Arial" panose="020B0604020202020204" pitchFamily="34" charset="0"/>
                <a:cs typeface="Arial" panose="020B0604020202020204" pitchFamily="34" charset="0"/>
              </a:rPr>
              <a:t> «Auf den Punkt»</a:t>
            </a:r>
          </a:p>
        </p:txBody>
      </p:sp>
      <p:pic>
        <p:nvPicPr>
          <p:cNvPr id="5" name="Grafik 4">
            <a:extLst>
              <a:ext uri="{FF2B5EF4-FFF2-40B4-BE49-F238E27FC236}">
                <a16:creationId xmlns:a16="http://schemas.microsoft.com/office/drawing/2014/main" id="{7599413C-7025-AD4F-1CC4-30708DDC3765}"/>
              </a:ext>
            </a:extLst>
          </p:cNvPr>
          <p:cNvPicPr>
            <a:picLocks noChangeAspect="1"/>
          </p:cNvPicPr>
          <p:nvPr/>
        </p:nvPicPr>
        <p:blipFill>
          <a:blip r:embed="rId3"/>
          <a:srcRect l="3318" t="12096" r="40988" b="30229"/>
          <a:stretch>
            <a:fillRect/>
          </a:stretch>
        </p:blipFill>
        <p:spPr>
          <a:xfrm>
            <a:off x="693683" y="1812875"/>
            <a:ext cx="6227379" cy="4732128"/>
          </a:xfrm>
          <a:prstGeom prst="rect">
            <a:avLst/>
          </a:prstGeom>
        </p:spPr>
      </p:pic>
      <p:sp>
        <p:nvSpPr>
          <p:cNvPr id="3" name="Textfeld 2">
            <a:extLst>
              <a:ext uri="{FF2B5EF4-FFF2-40B4-BE49-F238E27FC236}">
                <a16:creationId xmlns:a16="http://schemas.microsoft.com/office/drawing/2014/main" id="{5BCDD9BC-55ED-69AA-9EDE-105477217B89}"/>
              </a:ext>
            </a:extLst>
          </p:cNvPr>
          <p:cNvSpPr txBox="1"/>
          <p:nvPr/>
        </p:nvSpPr>
        <p:spPr>
          <a:xfrm>
            <a:off x="7921615" y="1812875"/>
            <a:ext cx="3770388" cy="3970318"/>
          </a:xfrm>
          <a:prstGeom prst="rect">
            <a:avLst/>
          </a:prstGeom>
          <a:noFill/>
        </p:spPr>
        <p:txBody>
          <a:bodyPr wrap="square">
            <a:spAutoFit/>
          </a:bodyPr>
          <a:lstStyle/>
          <a:p>
            <a:r>
              <a:rPr lang="de-DE" b="1" dirty="0">
                <a:latin typeface="Arial" panose="020B0604020202020204" pitchFamily="34" charset="0"/>
                <a:cs typeface="Arial" panose="020B0604020202020204" pitchFamily="34" charset="0"/>
              </a:rPr>
              <a:t>Ernst Gerber Architekten + Planer AG</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Mitarbeit: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Ernst Gerber, Fabian Bischof, Ebru </a:t>
            </a:r>
            <a:r>
              <a:rPr lang="de-DE" dirty="0" err="1">
                <a:latin typeface="Arial" panose="020B0604020202020204" pitchFamily="34" charset="0"/>
                <a:cs typeface="Arial" panose="020B0604020202020204" pitchFamily="34" charset="0"/>
              </a:rPr>
              <a:t>Devicoski</a:t>
            </a:r>
            <a:r>
              <a:rPr lang="de-DE" dirty="0">
                <a:latin typeface="Arial" panose="020B0604020202020204" pitchFamily="34" charset="0"/>
                <a:cs typeface="Arial" panose="020B0604020202020204" pitchFamily="34" charset="0"/>
              </a:rPr>
              <a:t>, Naomi Lüthi, Matthieu Jaquier</a:t>
            </a:r>
          </a:p>
          <a:p>
            <a:endParaRPr lang="de-DE" dirty="0">
              <a:latin typeface="Arial" panose="020B0604020202020204" pitchFamily="34" charset="0"/>
              <a:cs typeface="Arial" panose="020B0604020202020204" pitchFamily="34" charset="0"/>
            </a:endParaRPr>
          </a:p>
          <a:p>
            <a:r>
              <a:rPr lang="de-DE" b="1" dirty="0" err="1">
                <a:latin typeface="Arial" panose="020B0604020202020204" pitchFamily="34" charset="0"/>
                <a:cs typeface="Arial" panose="020B0604020202020204" pitchFamily="34" charset="0"/>
              </a:rPr>
              <a:t>david</a:t>
            </a:r>
            <a:r>
              <a:rPr lang="de-DE" b="1" dirty="0">
                <a:latin typeface="Arial" panose="020B0604020202020204" pitchFamily="34" charset="0"/>
                <a:cs typeface="Arial" panose="020B0604020202020204" pitchFamily="34" charset="0"/>
              </a:rPr>
              <a:t> &amp; von </a:t>
            </a:r>
            <a:r>
              <a:rPr lang="de-DE" b="1" dirty="0" err="1">
                <a:latin typeface="Arial" panose="020B0604020202020204" pitchFamily="34" charset="0"/>
                <a:cs typeface="Arial" panose="020B0604020202020204" pitchFamily="34" charset="0"/>
              </a:rPr>
              <a:t>arx</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landschaftsarchitektur</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gmbh</a:t>
            </a:r>
            <a:endParaRPr lang="de-DE" b="1"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Mitarbeit: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Christoph von Arx, Jan Dominik Schröder </a:t>
            </a:r>
          </a:p>
        </p:txBody>
      </p:sp>
    </p:spTree>
    <p:extLst>
      <p:ext uri="{BB962C8B-B14F-4D97-AF65-F5344CB8AC3E}">
        <p14:creationId xmlns:p14="http://schemas.microsoft.com/office/powerpoint/2010/main" val="177966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13504-40FF-23AF-FAD5-FA519015D6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177FE4-1F1B-0D6A-5B2D-0CD1F8ECB7D8}"/>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Siegerprojekt </a:t>
            </a:r>
            <a:r>
              <a:rPr lang="de-DE" dirty="0" err="1">
                <a:latin typeface="Arial" panose="020B0604020202020204" pitchFamily="34" charset="0"/>
                <a:cs typeface="Arial" panose="020B0604020202020204" pitchFamily="34" charset="0"/>
              </a:rPr>
              <a:t>Selhofen</a:t>
            </a:r>
            <a:r>
              <a:rPr lang="de-DE" dirty="0">
                <a:latin typeface="Arial" panose="020B0604020202020204" pitchFamily="34" charset="0"/>
                <a:cs typeface="Arial" panose="020B0604020202020204" pitchFamily="34" charset="0"/>
              </a:rPr>
              <a:t> «Auf den Punkt»</a:t>
            </a:r>
          </a:p>
        </p:txBody>
      </p:sp>
      <p:pic>
        <p:nvPicPr>
          <p:cNvPr id="8" name="Grafik 7">
            <a:extLst>
              <a:ext uri="{FF2B5EF4-FFF2-40B4-BE49-F238E27FC236}">
                <a16:creationId xmlns:a16="http://schemas.microsoft.com/office/drawing/2014/main" id="{B5207521-62DE-7083-7F5A-2370128760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997" y="1741137"/>
            <a:ext cx="6673313" cy="4471896"/>
          </a:xfrm>
          <a:prstGeom prst="rect">
            <a:avLst/>
          </a:prstGeom>
        </p:spPr>
      </p:pic>
      <p:pic>
        <p:nvPicPr>
          <p:cNvPr id="10" name="Grafik 9">
            <a:extLst>
              <a:ext uri="{FF2B5EF4-FFF2-40B4-BE49-F238E27FC236}">
                <a16:creationId xmlns:a16="http://schemas.microsoft.com/office/drawing/2014/main" id="{29E75B5D-2059-E317-F6B7-9D38E7CB2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026" y="5097695"/>
            <a:ext cx="4420257" cy="1115337"/>
          </a:xfrm>
          <a:prstGeom prst="rect">
            <a:avLst/>
          </a:prstGeom>
        </p:spPr>
      </p:pic>
      <p:pic>
        <p:nvPicPr>
          <p:cNvPr id="12" name="Grafik 11">
            <a:extLst>
              <a:ext uri="{FF2B5EF4-FFF2-40B4-BE49-F238E27FC236}">
                <a16:creationId xmlns:a16="http://schemas.microsoft.com/office/drawing/2014/main" id="{E08D41F2-C0E2-EB46-E0C1-B050CB879F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5268" y="3346946"/>
            <a:ext cx="4419015" cy="827851"/>
          </a:xfrm>
          <a:prstGeom prst="rect">
            <a:avLst/>
          </a:prstGeom>
        </p:spPr>
      </p:pic>
      <p:pic>
        <p:nvPicPr>
          <p:cNvPr id="14" name="Grafik 13">
            <a:extLst>
              <a:ext uri="{FF2B5EF4-FFF2-40B4-BE49-F238E27FC236}">
                <a16:creationId xmlns:a16="http://schemas.microsoft.com/office/drawing/2014/main" id="{3DA51E37-603A-33D3-DC24-B2C679280C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4025" y="1760304"/>
            <a:ext cx="4420258" cy="663744"/>
          </a:xfrm>
          <a:prstGeom prst="rect">
            <a:avLst/>
          </a:prstGeom>
        </p:spPr>
      </p:pic>
    </p:spTree>
    <p:extLst>
      <p:ext uri="{BB962C8B-B14F-4D97-AF65-F5344CB8AC3E}">
        <p14:creationId xmlns:p14="http://schemas.microsoft.com/office/powerpoint/2010/main" val="1271096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94648-812B-0B6F-BD9B-1148BD7D43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F1F11F0-679F-28BC-15D3-7773116CF5CF}"/>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Siegerprojekt </a:t>
            </a:r>
            <a:r>
              <a:rPr lang="de-DE" dirty="0" err="1">
                <a:latin typeface="Arial" panose="020B0604020202020204" pitchFamily="34" charset="0"/>
                <a:cs typeface="Arial" panose="020B0604020202020204" pitchFamily="34" charset="0"/>
              </a:rPr>
              <a:t>Selhofen</a:t>
            </a:r>
            <a:r>
              <a:rPr lang="de-DE" dirty="0">
                <a:latin typeface="Arial" panose="020B0604020202020204" pitchFamily="34" charset="0"/>
                <a:cs typeface="Arial" panose="020B0604020202020204" pitchFamily="34" charset="0"/>
              </a:rPr>
              <a:t> «Auf den Punkt»</a:t>
            </a:r>
          </a:p>
        </p:txBody>
      </p:sp>
      <p:pic>
        <p:nvPicPr>
          <p:cNvPr id="4" name="Grafik 3">
            <a:extLst>
              <a:ext uri="{FF2B5EF4-FFF2-40B4-BE49-F238E27FC236}">
                <a16:creationId xmlns:a16="http://schemas.microsoft.com/office/drawing/2014/main" id="{ED645E2F-CCD4-4804-0BCF-E6DC96950D3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9997" y="1826171"/>
            <a:ext cx="7122073" cy="4748049"/>
          </a:xfrm>
          <a:prstGeom prst="rect">
            <a:avLst/>
          </a:prstGeom>
        </p:spPr>
      </p:pic>
      <p:pic>
        <p:nvPicPr>
          <p:cNvPr id="9" name="Grafik 8">
            <a:extLst>
              <a:ext uri="{FF2B5EF4-FFF2-40B4-BE49-F238E27FC236}">
                <a16:creationId xmlns:a16="http://schemas.microsoft.com/office/drawing/2014/main" id="{3CAFA85D-8EE6-393E-5871-C05193F2B0CA}"/>
              </a:ext>
            </a:extLst>
          </p:cNvPr>
          <p:cNvPicPr>
            <a:picLocks noChangeAspect="1"/>
          </p:cNvPicPr>
          <p:nvPr/>
        </p:nvPicPr>
        <p:blipFill>
          <a:blip r:embed="rId4">
            <a:extLst>
              <a:ext uri="{28A0092B-C50C-407E-A947-70E740481C1C}">
                <a14:useLocalDpi xmlns:a14="http://schemas.microsoft.com/office/drawing/2010/main" val="0"/>
              </a:ext>
            </a:extLst>
          </a:blip>
          <a:srcRect t="34089" b="5395"/>
          <a:stretch>
            <a:fillRect/>
          </a:stretch>
        </p:blipFill>
        <p:spPr>
          <a:xfrm>
            <a:off x="7942698" y="1826170"/>
            <a:ext cx="4091645" cy="1650735"/>
          </a:xfrm>
          <a:prstGeom prst="rect">
            <a:avLst/>
          </a:prstGeom>
        </p:spPr>
      </p:pic>
      <p:pic>
        <p:nvPicPr>
          <p:cNvPr id="16" name="Grafik 15">
            <a:extLst>
              <a:ext uri="{FF2B5EF4-FFF2-40B4-BE49-F238E27FC236}">
                <a16:creationId xmlns:a16="http://schemas.microsoft.com/office/drawing/2014/main" id="{F0D2F8E9-E096-1F92-8C48-2FCF299D3D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2699" y="3972909"/>
            <a:ext cx="4091645" cy="2601311"/>
          </a:xfrm>
          <a:prstGeom prst="rect">
            <a:avLst/>
          </a:prstGeom>
        </p:spPr>
      </p:pic>
    </p:spTree>
    <p:extLst>
      <p:ext uri="{BB962C8B-B14F-4D97-AF65-F5344CB8AC3E}">
        <p14:creationId xmlns:p14="http://schemas.microsoft.com/office/powerpoint/2010/main" val="750713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82D1B-F509-51EB-DD71-6F79674243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CE4362-AE54-3177-BDB5-CBD8B093D6BB}"/>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Würdigung «Auf den Punkt»</a:t>
            </a:r>
          </a:p>
        </p:txBody>
      </p:sp>
      <p:sp>
        <p:nvSpPr>
          <p:cNvPr id="4" name="Textfeld 3">
            <a:extLst>
              <a:ext uri="{FF2B5EF4-FFF2-40B4-BE49-F238E27FC236}">
                <a16:creationId xmlns:a16="http://schemas.microsoft.com/office/drawing/2014/main" id="{F86AEBEA-8555-B8BF-5B80-4652EB61CF5B}"/>
              </a:ext>
            </a:extLst>
          </p:cNvPr>
          <p:cNvSpPr txBox="1"/>
          <p:nvPr/>
        </p:nvSpPr>
        <p:spPr>
          <a:xfrm>
            <a:off x="499995" y="2413337"/>
            <a:ext cx="11481797" cy="3672800"/>
          </a:xfrm>
          <a:prstGeom prst="rect">
            <a:avLst/>
          </a:prstGeom>
          <a:noFill/>
        </p:spPr>
        <p:txBody>
          <a:bodyPr wrap="square">
            <a:spAutoFit/>
          </a:bodyPr>
          <a:lstStyle/>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Sorgfältiger Umgang mit der bestehenden Schulanlage</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Tagesschule als eigenständiger Neubau im Nordosten des Areals</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Zusätzliche Schulräume dank An-, Aus- und Aufbauten</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Oberstufenschulhaus, das auf Stützen steht: die darunterliegenden und heute </a:t>
            </a:r>
            <a:r>
              <a:rPr lang="de-CH" sz="2400">
                <a:latin typeface="Arial" panose="020B0604020202020204" pitchFamily="34" charset="0"/>
                <a:cs typeface="Arial" panose="020B0604020202020204" pitchFamily="34" charset="0"/>
              </a:rPr>
              <a:t>offenen Flächen </a:t>
            </a:r>
            <a:r>
              <a:rPr lang="de-CH" sz="2400" dirty="0">
                <a:latin typeface="Arial" panose="020B0604020202020204" pitchFamily="34" charset="0"/>
                <a:cs typeface="Arial" panose="020B0604020202020204" pitchFamily="34" charset="0"/>
              </a:rPr>
              <a:t>sollen teilweise mit Aussenwänden geschlossen werden</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err="1">
                <a:latin typeface="Arial" panose="020B0604020202020204" pitchFamily="34" charset="0"/>
                <a:cs typeface="Arial" panose="020B0604020202020204" pitchFamily="34" charset="0"/>
              </a:rPr>
              <a:t>Etappierbarkeit</a:t>
            </a:r>
            <a:endParaRPr lang="de-CH"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537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B4E93-3E1E-8D5E-3A7A-969ABA218A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783A73E-57D4-712C-1615-801623CE223D}"/>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Siegerprojekt Dorf: «Mehrklang»</a:t>
            </a:r>
          </a:p>
        </p:txBody>
      </p:sp>
      <p:pic>
        <p:nvPicPr>
          <p:cNvPr id="5" name="Grafik 4">
            <a:extLst>
              <a:ext uri="{FF2B5EF4-FFF2-40B4-BE49-F238E27FC236}">
                <a16:creationId xmlns:a16="http://schemas.microsoft.com/office/drawing/2014/main" id="{A469F59B-B68D-45D2-D2D1-9101910C4A8F}"/>
              </a:ext>
            </a:extLst>
          </p:cNvPr>
          <p:cNvPicPr>
            <a:picLocks noChangeAspect="1"/>
          </p:cNvPicPr>
          <p:nvPr/>
        </p:nvPicPr>
        <p:blipFill>
          <a:blip r:embed="rId3"/>
          <a:srcRect l="3251" t="26317" r="51109" b="30073"/>
          <a:stretch>
            <a:fillRect/>
          </a:stretch>
        </p:blipFill>
        <p:spPr>
          <a:xfrm>
            <a:off x="610356" y="1812875"/>
            <a:ext cx="7020155" cy="4742504"/>
          </a:xfrm>
          <a:prstGeom prst="rect">
            <a:avLst/>
          </a:prstGeom>
        </p:spPr>
      </p:pic>
      <p:sp>
        <p:nvSpPr>
          <p:cNvPr id="4" name="Textfeld 3">
            <a:extLst>
              <a:ext uri="{FF2B5EF4-FFF2-40B4-BE49-F238E27FC236}">
                <a16:creationId xmlns:a16="http://schemas.microsoft.com/office/drawing/2014/main" id="{B1367B4E-7DAA-7B20-1AA6-5FF1010DDD4B}"/>
              </a:ext>
            </a:extLst>
          </p:cNvPr>
          <p:cNvSpPr txBox="1"/>
          <p:nvPr/>
        </p:nvSpPr>
        <p:spPr>
          <a:xfrm>
            <a:off x="7921615" y="1812875"/>
            <a:ext cx="3770388" cy="3970318"/>
          </a:xfrm>
          <a:prstGeom prst="rect">
            <a:avLst/>
          </a:prstGeom>
          <a:noFill/>
        </p:spPr>
        <p:txBody>
          <a:bodyPr wrap="square">
            <a:spAutoFit/>
          </a:bodyPr>
          <a:lstStyle/>
          <a:p>
            <a:r>
              <a:rPr lang="de-DE" b="1" dirty="0" err="1">
                <a:latin typeface="Arial" panose="020B0604020202020204" pitchFamily="34" charset="0"/>
                <a:cs typeface="Arial" panose="020B0604020202020204" pitchFamily="34" charset="0"/>
              </a:rPr>
              <a:t>Arcollage</a:t>
            </a:r>
            <a:r>
              <a:rPr lang="de-DE" b="1" dirty="0">
                <a:latin typeface="Arial" panose="020B0604020202020204" pitchFamily="34" charset="0"/>
                <a:cs typeface="Arial" panose="020B0604020202020204" pitchFamily="34" charset="0"/>
              </a:rPr>
              <a:t> AG</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Mitarbeit: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Simon Burri, </a:t>
            </a:r>
            <a:r>
              <a:rPr lang="de-DE" dirty="0" err="1">
                <a:latin typeface="Arial" panose="020B0604020202020204" pitchFamily="34" charset="0"/>
                <a:cs typeface="Arial" panose="020B0604020202020204" pitchFamily="34" charset="0"/>
              </a:rPr>
              <a:t>Huiyi</a:t>
            </a:r>
            <a:r>
              <a:rPr lang="de-DE" dirty="0">
                <a:latin typeface="Arial" panose="020B0604020202020204" pitchFamily="34" charset="0"/>
                <a:cs typeface="Arial" panose="020B0604020202020204" pitchFamily="34" charset="0"/>
              </a:rPr>
              <a:t> Zhan, David Schmid, Marcos Novelli, Melissa Hofmann, Stefanie Ostertag, Vanessa Feri, Hanspeter Bürgi</a:t>
            </a:r>
          </a:p>
          <a:p>
            <a:r>
              <a:rPr lang="de-DE" dirty="0">
                <a:latin typeface="Arial" panose="020B0604020202020204" pitchFamily="34" charset="0"/>
                <a:cs typeface="Arial" panose="020B0604020202020204" pitchFamily="34" charset="0"/>
              </a:rPr>
              <a:t>Andreas Geser </a:t>
            </a:r>
          </a:p>
          <a:p>
            <a:endParaRPr lang="de-DE" dirty="0">
              <a:latin typeface="Arial" panose="020B0604020202020204" pitchFamily="34" charset="0"/>
              <a:cs typeface="Arial" panose="020B0604020202020204" pitchFamily="34" charset="0"/>
            </a:endParaRPr>
          </a:p>
          <a:p>
            <a:r>
              <a:rPr lang="de-DE" b="1" dirty="0">
                <a:latin typeface="Arial" panose="020B0604020202020204" pitchFamily="34" charset="0"/>
                <a:cs typeface="Arial" panose="020B0604020202020204" pitchFamily="34" charset="0"/>
              </a:rPr>
              <a:t>Landschaftsarchitekten AG</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Mitarbeit: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Andreas Geser, Paul Kienzle,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Ada Graf</a:t>
            </a:r>
          </a:p>
        </p:txBody>
      </p:sp>
    </p:spTree>
    <p:extLst>
      <p:ext uri="{BB962C8B-B14F-4D97-AF65-F5344CB8AC3E}">
        <p14:creationId xmlns:p14="http://schemas.microsoft.com/office/powerpoint/2010/main" val="1321331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10A7F-968A-2AD8-4F93-B0CF9B1C67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EA2124-E7FE-4B10-4B58-D08397CEF889}"/>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Siegerprojekt Dorf: «Mehrklang»</a:t>
            </a:r>
          </a:p>
        </p:txBody>
      </p:sp>
      <p:pic>
        <p:nvPicPr>
          <p:cNvPr id="5" name="Grafik 4">
            <a:extLst>
              <a:ext uri="{FF2B5EF4-FFF2-40B4-BE49-F238E27FC236}">
                <a16:creationId xmlns:a16="http://schemas.microsoft.com/office/drawing/2014/main" id="{AFE45538-CDEB-85BB-C86F-11A27E86B47F}"/>
              </a:ext>
            </a:extLst>
          </p:cNvPr>
          <p:cNvPicPr>
            <a:picLocks noChangeAspect="1"/>
          </p:cNvPicPr>
          <p:nvPr/>
        </p:nvPicPr>
        <p:blipFill>
          <a:blip r:embed="rId3"/>
          <a:srcRect l="51315" t="47628" r="3045" b="8762"/>
          <a:stretch>
            <a:fillRect/>
          </a:stretch>
        </p:blipFill>
        <p:spPr>
          <a:xfrm>
            <a:off x="499997" y="1797109"/>
            <a:ext cx="7020155" cy="4742504"/>
          </a:xfrm>
          <a:prstGeom prst="rect">
            <a:avLst/>
          </a:prstGeom>
        </p:spPr>
      </p:pic>
      <p:pic>
        <p:nvPicPr>
          <p:cNvPr id="12" name="Grafik 11">
            <a:extLst>
              <a:ext uri="{FF2B5EF4-FFF2-40B4-BE49-F238E27FC236}">
                <a16:creationId xmlns:a16="http://schemas.microsoft.com/office/drawing/2014/main" id="{BC1EADFD-0A10-0FD0-E433-E9FFA73E350D}"/>
              </a:ext>
            </a:extLst>
          </p:cNvPr>
          <p:cNvPicPr>
            <a:picLocks noChangeAspect="1"/>
          </p:cNvPicPr>
          <p:nvPr/>
        </p:nvPicPr>
        <p:blipFill>
          <a:blip r:embed="rId4"/>
          <a:srcRect l="11396" r="12480" b="42758"/>
          <a:stretch>
            <a:fillRect/>
          </a:stretch>
        </p:blipFill>
        <p:spPr>
          <a:xfrm>
            <a:off x="7894678" y="1640243"/>
            <a:ext cx="4297322" cy="4572790"/>
          </a:xfrm>
          <a:prstGeom prst="rect">
            <a:avLst/>
          </a:prstGeom>
        </p:spPr>
      </p:pic>
    </p:spTree>
    <p:extLst>
      <p:ext uri="{BB962C8B-B14F-4D97-AF65-F5344CB8AC3E}">
        <p14:creationId xmlns:p14="http://schemas.microsoft.com/office/powerpoint/2010/main" val="372031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C6964-9DDD-064F-7805-25A0887A94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2A1714-5BB5-D15B-9E64-E3C3C4EF476F}"/>
              </a:ext>
            </a:extLst>
          </p:cNvPr>
          <p:cNvSpPr>
            <a:spLocks noGrp="1"/>
          </p:cNvSpPr>
          <p:nvPr>
            <p:ph type="title"/>
          </p:nvPr>
        </p:nvSpPr>
        <p:spPr>
          <a:xfrm>
            <a:off x="499997" y="644967"/>
            <a:ext cx="10515600" cy="1325563"/>
          </a:xfrm>
        </p:spPr>
        <p:txBody>
          <a:bodyPr/>
          <a:lstStyle/>
          <a:p>
            <a:r>
              <a:rPr lang="de-DE" dirty="0">
                <a:latin typeface="Arial" panose="020B0604020202020204" pitchFamily="34" charset="0"/>
                <a:cs typeface="Arial" panose="020B0604020202020204" pitchFamily="34" charset="0"/>
              </a:rPr>
              <a:t>Würdigung «Mehrklang»</a:t>
            </a:r>
          </a:p>
        </p:txBody>
      </p:sp>
      <p:sp>
        <p:nvSpPr>
          <p:cNvPr id="4" name="Textfeld 3">
            <a:extLst>
              <a:ext uri="{FF2B5EF4-FFF2-40B4-BE49-F238E27FC236}">
                <a16:creationId xmlns:a16="http://schemas.microsoft.com/office/drawing/2014/main" id="{9DC9710E-CA2D-654B-25A5-2F75791A5E48}"/>
              </a:ext>
            </a:extLst>
          </p:cNvPr>
          <p:cNvSpPr txBox="1"/>
          <p:nvPr/>
        </p:nvSpPr>
        <p:spPr>
          <a:xfrm>
            <a:off x="499996" y="2413337"/>
            <a:ext cx="10993066" cy="2675604"/>
          </a:xfrm>
          <a:prstGeom prst="rect">
            <a:avLst/>
          </a:prstGeom>
          <a:noFill/>
        </p:spPr>
        <p:txBody>
          <a:bodyPr wrap="square">
            <a:spAutoFit/>
          </a:bodyPr>
          <a:lstStyle/>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Möglichkeit für flexible Etablierung</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Zweigeschossiger Neubau fügt sich gut in die Umgebung ein</a:t>
            </a:r>
          </a:p>
          <a:p>
            <a:pPr marL="685800" lvl="1" indent="-228600">
              <a:lnSpc>
                <a:spcPct val="90000"/>
              </a:lnSpc>
              <a:spcBef>
                <a:spcPts val="500"/>
              </a:spcBef>
              <a:buFont typeface="Arial" panose="020B0604020202020204" pitchFamily="34" charset="0"/>
              <a:buChar char="•"/>
            </a:pP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Entlastung vom Quartierverkehr – Gewinn für Schulbetrieb und Quartier</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marL="685800" lvl="1" indent="-228600">
              <a:lnSpc>
                <a:spcPct val="90000"/>
              </a:lnSpc>
              <a:spcBef>
                <a:spcPts val="500"/>
              </a:spcBef>
              <a:buFont typeface="Arial" panose="020B0604020202020204" pitchFamily="34" charset="0"/>
              <a:buChar char="•"/>
            </a:pPr>
            <a:r>
              <a:rPr lang="de-CH" sz="2400" dirty="0">
                <a:latin typeface="Arial" panose="020B0604020202020204" pitchFamily="34" charset="0"/>
                <a:cs typeface="Arial" panose="020B0604020202020204" pitchFamily="34" charset="0"/>
              </a:rPr>
              <a:t>Wirtschaftlichkeit</a:t>
            </a:r>
          </a:p>
        </p:txBody>
      </p:sp>
    </p:spTree>
    <p:extLst>
      <p:ext uri="{BB962C8B-B14F-4D97-AF65-F5344CB8AC3E}">
        <p14:creationId xmlns:p14="http://schemas.microsoft.com/office/powerpoint/2010/main" val="3467061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CCA16-F228-F5D6-29D1-363EF5CE72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43600F-6260-9F38-87B2-1860B1EA9436}"/>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4. Weiteres Vorgehen</a:t>
            </a:r>
          </a:p>
        </p:txBody>
      </p:sp>
      <p:sp>
        <p:nvSpPr>
          <p:cNvPr id="3" name="Textplatzhalter 2">
            <a:extLst>
              <a:ext uri="{FF2B5EF4-FFF2-40B4-BE49-F238E27FC236}">
                <a16:creationId xmlns:a16="http://schemas.microsoft.com/office/drawing/2014/main" id="{D72C1AAA-1984-2C1B-7F02-00343C16C87D}"/>
              </a:ext>
            </a:extLst>
          </p:cNvPr>
          <p:cNvSpPr>
            <a:spLocks noGrp="1"/>
          </p:cNvSpPr>
          <p:nvPr>
            <p:ph type="body" idx="1"/>
          </p:nvPr>
        </p:nvSpPr>
        <p:spPr/>
        <p:txBody>
          <a:bodyPr/>
          <a:lstStyle/>
          <a:p>
            <a:r>
              <a:rPr lang="de-DE" dirty="0">
                <a:latin typeface="Arial" panose="020B0604020202020204" pitchFamily="34" charset="0"/>
                <a:cs typeface="Arial" panose="020B0604020202020204" pitchFamily="34" charset="0"/>
              </a:rPr>
              <a:t>Roland Geiger, Gemeinderat, Ressort Bau und Infrastruktur</a:t>
            </a:r>
          </a:p>
        </p:txBody>
      </p:sp>
      <p:sp>
        <p:nvSpPr>
          <p:cNvPr id="4" name="Datumsplatzhalter 3">
            <a:extLst>
              <a:ext uri="{FF2B5EF4-FFF2-40B4-BE49-F238E27FC236}">
                <a16:creationId xmlns:a16="http://schemas.microsoft.com/office/drawing/2014/main" id="{65C877F3-659D-608A-A230-956E2FE1AC5D}"/>
              </a:ext>
            </a:extLst>
          </p:cNvPr>
          <p:cNvSpPr>
            <a:spLocks noGrp="1"/>
          </p:cNvSpPr>
          <p:nvPr>
            <p:ph type="dt" sz="half" idx="10"/>
          </p:nvPr>
        </p:nvSpPr>
        <p:spPr/>
        <p:txBody>
          <a:bodyPr/>
          <a:lstStyle/>
          <a:p>
            <a:fld id="{AE935FF0-1452-42CE-969F-43E1F6EEFA56}" type="datetime1">
              <a:rPr lang="de-CH" smtClean="0"/>
              <a:t>10.09.2026</a:t>
            </a:fld>
            <a:endParaRPr lang="de-CH" dirty="0"/>
          </a:p>
        </p:txBody>
      </p:sp>
      <p:sp>
        <p:nvSpPr>
          <p:cNvPr id="5" name="Fußzeilenplatzhalter 4">
            <a:extLst>
              <a:ext uri="{FF2B5EF4-FFF2-40B4-BE49-F238E27FC236}">
                <a16:creationId xmlns:a16="http://schemas.microsoft.com/office/drawing/2014/main" id="{AA602D45-5B43-3F8D-CA19-EC44555CE307}"/>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A74898BA-9797-F720-97C6-8D915E2A69B2}"/>
              </a:ext>
            </a:extLst>
          </p:cNvPr>
          <p:cNvSpPr>
            <a:spLocks noGrp="1"/>
          </p:cNvSpPr>
          <p:nvPr>
            <p:ph type="sldNum" sz="quarter" idx="12"/>
          </p:nvPr>
        </p:nvSpPr>
        <p:spPr/>
        <p:txBody>
          <a:bodyPr/>
          <a:lstStyle/>
          <a:p>
            <a:fld id="{81646451-C9E7-44CB-A46A-F974126B599B}" type="slidenum">
              <a:rPr lang="de-CH" smtClean="0"/>
              <a:t>20</a:t>
            </a:fld>
            <a:endParaRPr lang="de-CH"/>
          </a:p>
        </p:txBody>
      </p:sp>
    </p:spTree>
    <p:extLst>
      <p:ext uri="{BB962C8B-B14F-4D97-AF65-F5344CB8AC3E}">
        <p14:creationId xmlns:p14="http://schemas.microsoft.com/office/powerpoint/2010/main" val="1341538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50DF4A-FD69-B87E-09C9-1B28044AC04B}"/>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Nächste Schritte</a:t>
            </a:r>
          </a:p>
        </p:txBody>
      </p:sp>
      <p:sp>
        <p:nvSpPr>
          <p:cNvPr id="3" name="Inhaltsplatzhalter 2">
            <a:extLst>
              <a:ext uri="{FF2B5EF4-FFF2-40B4-BE49-F238E27FC236}">
                <a16:creationId xmlns:a16="http://schemas.microsoft.com/office/drawing/2014/main" id="{EBDA2554-DF39-F1F1-1F2F-8AC89B5768BD}"/>
              </a:ext>
            </a:extLst>
          </p:cNvPr>
          <p:cNvSpPr>
            <a:spLocks noGrp="1"/>
          </p:cNvSpPr>
          <p:nvPr>
            <p:ph idx="1"/>
          </p:nvPr>
        </p:nvSpPr>
        <p:spPr/>
        <p:txBody>
          <a:bodyPr>
            <a:normAutofit/>
          </a:bodyPr>
          <a:lstStyle/>
          <a:p>
            <a:r>
              <a:rPr lang="de-DE" sz="2400" dirty="0">
                <a:latin typeface="Arial" panose="020B0604020202020204" pitchFamily="34" charset="0"/>
                <a:cs typeface="Arial" panose="020B0604020202020204" pitchFamily="34" charset="0"/>
              </a:rPr>
              <a:t>Mit dem Wettbewerbsabschluss begann die Überarbeitungsphase der Siegerprojekte </a:t>
            </a:r>
          </a:p>
          <a:p>
            <a:r>
              <a:rPr lang="de-DE" sz="2400" dirty="0">
                <a:latin typeface="Arial" panose="020B0604020202020204" pitchFamily="34" charset="0"/>
                <a:cs typeface="Arial" panose="020B0604020202020204" pitchFamily="34" charset="0"/>
              </a:rPr>
              <a:t>Würden die Siegerprojekte 1:1 umgesetzt, läge das Gesamtprojekt laut ersten externen Schätzungen über dem weiterhin vorgesehenen Kostenrahmen von 20 Millionen Franken</a:t>
            </a:r>
          </a:p>
          <a:p>
            <a:r>
              <a:rPr lang="de-DE" sz="2400" dirty="0">
                <a:latin typeface="Arial" panose="020B0604020202020204" pitchFamily="34" charset="0"/>
                <a:cs typeface="Arial" panose="020B0604020202020204" pitchFamily="34" charset="0"/>
              </a:rPr>
              <a:t>Im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 werden nach ersten Optimierungsdurchgängen Abstriche erwogen, mit denen sich rund 5 Millionen Franken einsparen </a:t>
            </a:r>
            <a:r>
              <a:rPr lang="de-DE" sz="2400" dirty="0" err="1">
                <a:latin typeface="Arial" panose="020B0604020202020204" pitchFamily="34" charset="0"/>
                <a:cs typeface="Arial" panose="020B0604020202020204" pitchFamily="34" charset="0"/>
              </a:rPr>
              <a:t>liessen</a:t>
            </a:r>
            <a:r>
              <a:rPr lang="de-DE" sz="2400" dirty="0">
                <a:latin typeface="Arial" panose="020B0604020202020204" pitchFamily="34" charset="0"/>
                <a:cs typeface="Arial" panose="020B0604020202020204" pitchFamily="34" charset="0"/>
              </a:rPr>
              <a:t>, womit das </a:t>
            </a:r>
            <a:r>
              <a:rPr lang="de-DE" sz="2400" dirty="0" err="1">
                <a:latin typeface="Arial" panose="020B0604020202020204" pitchFamily="34" charset="0"/>
                <a:cs typeface="Arial" panose="020B0604020202020204" pitchFamily="34" charset="0"/>
              </a:rPr>
              <a:t>Selhofen</a:t>
            </a:r>
            <a:r>
              <a:rPr lang="de-DE" sz="2400" dirty="0">
                <a:latin typeface="Arial" panose="020B0604020202020204" pitchFamily="34" charset="0"/>
                <a:cs typeface="Arial" panose="020B0604020202020204" pitchFamily="34" charset="0"/>
              </a:rPr>
              <a:t>-Projekt nach heutigem Stand knapp 14 Millionen Franken kosten würde.</a:t>
            </a:r>
          </a:p>
          <a:p>
            <a:r>
              <a:rPr lang="de-DE" sz="2400" dirty="0">
                <a:latin typeface="Arial" panose="020B0604020202020204" pitchFamily="34" charset="0"/>
                <a:cs typeface="Arial" panose="020B0604020202020204" pitchFamily="34" charset="0"/>
              </a:rPr>
              <a:t>Die Planung erfolgt weiterhin vorausschauend, kostenbewusst und transparent.</a:t>
            </a:r>
          </a:p>
        </p:txBody>
      </p:sp>
      <p:sp>
        <p:nvSpPr>
          <p:cNvPr id="4" name="Datumsplatzhalter 3">
            <a:extLst>
              <a:ext uri="{FF2B5EF4-FFF2-40B4-BE49-F238E27FC236}">
                <a16:creationId xmlns:a16="http://schemas.microsoft.com/office/drawing/2014/main" id="{EAB838CD-D8B5-509C-0E7B-39BE220F9C79}"/>
              </a:ext>
            </a:extLst>
          </p:cNvPr>
          <p:cNvSpPr>
            <a:spLocks noGrp="1"/>
          </p:cNvSpPr>
          <p:nvPr>
            <p:ph type="dt" sz="half" idx="10"/>
          </p:nvPr>
        </p:nvSpPr>
        <p:spPr/>
        <p:txBody>
          <a:bodyPr/>
          <a:lstStyle/>
          <a:p>
            <a:fld id="{029328EF-733B-43B4-A6A0-5DCCA5204C31}" type="datetime1">
              <a:rPr lang="de-CH" smtClean="0"/>
              <a:t>10.09.2026</a:t>
            </a:fld>
            <a:endParaRPr lang="de-CH"/>
          </a:p>
        </p:txBody>
      </p:sp>
      <p:sp>
        <p:nvSpPr>
          <p:cNvPr id="5" name="Fußzeilenplatzhalter 4">
            <a:extLst>
              <a:ext uri="{FF2B5EF4-FFF2-40B4-BE49-F238E27FC236}">
                <a16:creationId xmlns:a16="http://schemas.microsoft.com/office/drawing/2014/main" id="{E7289A5B-5943-BEDD-E0AB-F98284B2EB48}"/>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4F417ABF-8982-0913-5BB1-16B19869115F}"/>
              </a:ext>
            </a:extLst>
          </p:cNvPr>
          <p:cNvSpPr>
            <a:spLocks noGrp="1"/>
          </p:cNvSpPr>
          <p:nvPr>
            <p:ph type="sldNum" sz="quarter" idx="12"/>
          </p:nvPr>
        </p:nvSpPr>
        <p:spPr/>
        <p:txBody>
          <a:bodyPr/>
          <a:lstStyle/>
          <a:p>
            <a:fld id="{81646451-C9E7-44CB-A46A-F974126B599B}" type="slidenum">
              <a:rPr lang="de-CH" smtClean="0"/>
              <a:t>21</a:t>
            </a:fld>
            <a:endParaRPr lang="de-CH"/>
          </a:p>
        </p:txBody>
      </p:sp>
    </p:spTree>
    <p:extLst>
      <p:ext uri="{BB962C8B-B14F-4D97-AF65-F5344CB8AC3E}">
        <p14:creationId xmlns:p14="http://schemas.microsoft.com/office/powerpoint/2010/main" val="744851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F8724-A17B-8C5E-231C-02AE2B4935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EF210C-A53B-1855-D051-9BF0E0739FCD}"/>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Mögliche Abstriche </a:t>
            </a:r>
            <a:r>
              <a:rPr lang="de-DE" dirty="0" err="1">
                <a:latin typeface="Arial" panose="020B0604020202020204" pitchFamily="34" charset="0"/>
                <a:cs typeface="Arial" panose="020B0604020202020204" pitchFamily="34" charset="0"/>
              </a:rPr>
              <a:t>Selhofen</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6998CDFD-42C7-FEFD-2155-B33E6F7BFC9F}"/>
              </a:ext>
            </a:extLst>
          </p:cNvPr>
          <p:cNvSpPr>
            <a:spLocks noGrp="1"/>
          </p:cNvSpPr>
          <p:nvPr>
            <p:ph idx="1"/>
          </p:nvPr>
        </p:nvSpPr>
        <p:spPr/>
        <p:txBody>
          <a:bodyPr>
            <a:normAutofit/>
          </a:bodyPr>
          <a:lstStyle/>
          <a:p>
            <a:r>
              <a:rPr lang="de-CH" dirty="0">
                <a:latin typeface="Arial" panose="020B0604020202020204" pitchFamily="34" charset="0"/>
                <a:cs typeface="Arial" panose="020B0604020202020204" pitchFamily="34" charset="0"/>
              </a:rPr>
              <a:t>Produktionsküche</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a:p>
            <a:r>
              <a:rPr lang="de-CH" dirty="0">
                <a:latin typeface="Arial" panose="020B0604020202020204" pitchFamily="34" charset="0"/>
                <a:cs typeface="Arial" panose="020B0604020202020204" pitchFamily="34" charset="0"/>
              </a:rPr>
              <a:t>Aufstockung Oberstufenschulhaus</a:t>
            </a:r>
          </a:p>
          <a:p>
            <a:endParaRPr lang="de-CH" dirty="0">
              <a:latin typeface="Arial" panose="020B0604020202020204" pitchFamily="34" charset="0"/>
              <a:cs typeface="Arial" panose="020B0604020202020204" pitchFamily="34" charset="0"/>
            </a:endParaRPr>
          </a:p>
          <a:p>
            <a:r>
              <a:rPr lang="de-CH" dirty="0">
                <a:latin typeface="Arial" panose="020B0604020202020204" pitchFamily="34" charset="0"/>
                <a:cs typeface="Arial" panose="020B0604020202020204" pitchFamily="34" charset="0"/>
              </a:rPr>
              <a:t>Verringerung Umgebungssanierung</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a:p>
            <a:r>
              <a:rPr lang="de-CH" dirty="0">
                <a:latin typeface="Arial" panose="020B0604020202020204" pitchFamily="34" charset="0"/>
                <a:cs typeface="Arial" panose="020B0604020202020204" pitchFamily="34" charset="0"/>
              </a:rPr>
              <a:t>Halbgeschoss auf dem Neubau</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a:p>
            <a:r>
              <a:rPr lang="de-CH" dirty="0">
                <a:latin typeface="Arial" panose="020B0604020202020204" pitchFamily="34" charset="0"/>
                <a:cs typeface="Arial" panose="020B0604020202020204" pitchFamily="34" charset="0"/>
              </a:rPr>
              <a:t>Unterstand zwischen Oberstufen- und Primarschulhaus</a:t>
            </a:r>
          </a:p>
        </p:txBody>
      </p:sp>
      <p:sp>
        <p:nvSpPr>
          <p:cNvPr id="4" name="Datumsplatzhalter 3">
            <a:extLst>
              <a:ext uri="{FF2B5EF4-FFF2-40B4-BE49-F238E27FC236}">
                <a16:creationId xmlns:a16="http://schemas.microsoft.com/office/drawing/2014/main" id="{18E34CF4-6604-024E-3EAD-686BFBDDE274}"/>
              </a:ext>
            </a:extLst>
          </p:cNvPr>
          <p:cNvSpPr>
            <a:spLocks noGrp="1"/>
          </p:cNvSpPr>
          <p:nvPr>
            <p:ph type="dt" sz="half" idx="10"/>
          </p:nvPr>
        </p:nvSpPr>
        <p:spPr/>
        <p:txBody>
          <a:bodyPr/>
          <a:lstStyle/>
          <a:p>
            <a:fld id="{029328EF-733B-43B4-A6A0-5DCCA5204C31}" type="datetime1">
              <a:rPr lang="de-CH" smtClean="0"/>
              <a:t>10.09.2026</a:t>
            </a:fld>
            <a:endParaRPr lang="de-CH"/>
          </a:p>
        </p:txBody>
      </p:sp>
      <p:sp>
        <p:nvSpPr>
          <p:cNvPr id="5" name="Fußzeilenplatzhalter 4">
            <a:extLst>
              <a:ext uri="{FF2B5EF4-FFF2-40B4-BE49-F238E27FC236}">
                <a16:creationId xmlns:a16="http://schemas.microsoft.com/office/drawing/2014/main" id="{62CED3DC-E561-7ED4-8990-8419C11A270E}"/>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12835448-3AEA-1779-C4C0-282B4BAF7704}"/>
              </a:ext>
            </a:extLst>
          </p:cNvPr>
          <p:cNvSpPr>
            <a:spLocks noGrp="1"/>
          </p:cNvSpPr>
          <p:nvPr>
            <p:ph type="sldNum" sz="quarter" idx="12"/>
          </p:nvPr>
        </p:nvSpPr>
        <p:spPr/>
        <p:txBody>
          <a:bodyPr/>
          <a:lstStyle/>
          <a:p>
            <a:fld id="{81646451-C9E7-44CB-A46A-F974126B599B}" type="slidenum">
              <a:rPr lang="de-CH" smtClean="0"/>
              <a:t>22</a:t>
            </a:fld>
            <a:endParaRPr lang="de-CH"/>
          </a:p>
        </p:txBody>
      </p:sp>
    </p:spTree>
    <p:extLst>
      <p:ext uri="{BB962C8B-B14F-4D97-AF65-F5344CB8AC3E}">
        <p14:creationId xmlns:p14="http://schemas.microsoft.com/office/powerpoint/2010/main" val="2789255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B24A9-958F-ABAF-BABA-B8C66B41FA1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7C15F35-FC93-D447-5C99-53CF27E320AB}"/>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Mögliche Abstriche Dorf</a:t>
            </a:r>
          </a:p>
        </p:txBody>
      </p:sp>
      <p:sp>
        <p:nvSpPr>
          <p:cNvPr id="3" name="Inhaltsplatzhalter 2">
            <a:extLst>
              <a:ext uri="{FF2B5EF4-FFF2-40B4-BE49-F238E27FC236}">
                <a16:creationId xmlns:a16="http://schemas.microsoft.com/office/drawing/2014/main" id="{1BB4ADEB-8C9B-D719-2000-52E9EBB070E7}"/>
              </a:ext>
            </a:extLst>
          </p:cNvPr>
          <p:cNvSpPr>
            <a:spLocks noGrp="1"/>
          </p:cNvSpPr>
          <p:nvPr>
            <p:ph idx="1"/>
          </p:nvPr>
        </p:nvSpPr>
        <p:spPr/>
        <p:txBody>
          <a:bodyPr>
            <a:normAutofit/>
          </a:bodyPr>
          <a:lstStyle/>
          <a:p>
            <a:r>
              <a:rPr lang="de-CH" dirty="0">
                <a:latin typeface="Arial" panose="020B0604020202020204" pitchFamily="34" charset="0"/>
                <a:cs typeface="Arial" panose="020B0604020202020204" pitchFamily="34" charset="0"/>
              </a:rPr>
              <a:t>Überprüfung weniger weit fortgeschritten</a:t>
            </a:r>
            <a:br>
              <a:rPr lang="de-CH" dirty="0">
                <a:latin typeface="Arial" panose="020B0604020202020204" pitchFamily="34" charset="0"/>
                <a:cs typeface="Arial" panose="020B0604020202020204" pitchFamily="34" charset="0"/>
              </a:rPr>
            </a:br>
            <a:endParaRPr lang="de-CH" dirty="0">
              <a:latin typeface="Arial" panose="020B0604020202020204" pitchFamily="34" charset="0"/>
              <a:cs typeface="Arial" panose="020B0604020202020204" pitchFamily="34" charset="0"/>
            </a:endParaRPr>
          </a:p>
          <a:p>
            <a:r>
              <a:rPr lang="de-CH" dirty="0" err="1">
                <a:latin typeface="Arial" panose="020B0604020202020204" pitchFamily="34" charset="0"/>
                <a:cs typeface="Arial" panose="020B0604020202020204" pitchFamily="34" charset="0"/>
              </a:rPr>
              <a:t>Selhofen</a:t>
            </a:r>
            <a:r>
              <a:rPr lang="de-CH" dirty="0">
                <a:latin typeface="Arial" panose="020B0604020202020204" pitchFamily="34" charset="0"/>
                <a:cs typeface="Arial" panose="020B0604020202020204" pitchFamily="34" charset="0"/>
              </a:rPr>
              <a:t> hat Priorität</a:t>
            </a:r>
          </a:p>
        </p:txBody>
      </p:sp>
      <p:sp>
        <p:nvSpPr>
          <p:cNvPr id="4" name="Datumsplatzhalter 3">
            <a:extLst>
              <a:ext uri="{FF2B5EF4-FFF2-40B4-BE49-F238E27FC236}">
                <a16:creationId xmlns:a16="http://schemas.microsoft.com/office/drawing/2014/main" id="{A75C0B06-970B-5B18-EFFD-5429C49DA859}"/>
              </a:ext>
            </a:extLst>
          </p:cNvPr>
          <p:cNvSpPr>
            <a:spLocks noGrp="1"/>
          </p:cNvSpPr>
          <p:nvPr>
            <p:ph type="dt" sz="half" idx="10"/>
          </p:nvPr>
        </p:nvSpPr>
        <p:spPr/>
        <p:txBody>
          <a:bodyPr/>
          <a:lstStyle/>
          <a:p>
            <a:fld id="{029328EF-733B-43B4-A6A0-5DCCA5204C31}" type="datetime1">
              <a:rPr lang="de-CH" smtClean="0"/>
              <a:t>10.09.2026</a:t>
            </a:fld>
            <a:endParaRPr lang="de-CH"/>
          </a:p>
        </p:txBody>
      </p:sp>
      <p:sp>
        <p:nvSpPr>
          <p:cNvPr id="5" name="Fußzeilenplatzhalter 4">
            <a:extLst>
              <a:ext uri="{FF2B5EF4-FFF2-40B4-BE49-F238E27FC236}">
                <a16:creationId xmlns:a16="http://schemas.microsoft.com/office/drawing/2014/main" id="{EA0F9964-3B8A-CE5C-7A3B-29DA81ABCB6B}"/>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149A1302-96E7-2B5E-E9D4-32A36056C009}"/>
              </a:ext>
            </a:extLst>
          </p:cNvPr>
          <p:cNvSpPr>
            <a:spLocks noGrp="1"/>
          </p:cNvSpPr>
          <p:nvPr>
            <p:ph type="sldNum" sz="quarter" idx="12"/>
          </p:nvPr>
        </p:nvSpPr>
        <p:spPr/>
        <p:txBody>
          <a:bodyPr/>
          <a:lstStyle/>
          <a:p>
            <a:fld id="{81646451-C9E7-44CB-A46A-F974126B599B}" type="slidenum">
              <a:rPr lang="de-CH" smtClean="0"/>
              <a:t>23</a:t>
            </a:fld>
            <a:endParaRPr lang="de-CH"/>
          </a:p>
        </p:txBody>
      </p:sp>
    </p:spTree>
    <p:extLst>
      <p:ext uri="{BB962C8B-B14F-4D97-AF65-F5344CB8AC3E}">
        <p14:creationId xmlns:p14="http://schemas.microsoft.com/office/powerpoint/2010/main" val="861760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238AA-56F3-D751-91D1-40DB8F8A1F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E5514B2-35F1-AA17-B801-C7717A2C33DF}"/>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5. Ausblick</a:t>
            </a:r>
          </a:p>
        </p:txBody>
      </p:sp>
      <p:sp>
        <p:nvSpPr>
          <p:cNvPr id="3" name="Textplatzhalter 2">
            <a:extLst>
              <a:ext uri="{FF2B5EF4-FFF2-40B4-BE49-F238E27FC236}">
                <a16:creationId xmlns:a16="http://schemas.microsoft.com/office/drawing/2014/main" id="{CB948729-BFEC-67DF-23F2-868E9DD120EC}"/>
              </a:ext>
            </a:extLst>
          </p:cNvPr>
          <p:cNvSpPr>
            <a:spLocks noGrp="1"/>
          </p:cNvSpPr>
          <p:nvPr>
            <p:ph type="body" idx="1"/>
          </p:nvPr>
        </p:nvSpPr>
        <p:spPr/>
        <p:txBody>
          <a:bodyPr/>
          <a:lstStyle/>
          <a:p>
            <a:r>
              <a:rPr lang="de-DE" dirty="0">
                <a:latin typeface="Arial" panose="020B0604020202020204" pitchFamily="34" charset="0"/>
                <a:cs typeface="Arial" panose="020B0604020202020204" pitchFamily="34" charset="0"/>
              </a:rPr>
              <a:t>Christoph Läderach, Gemeindepräsident</a:t>
            </a:r>
          </a:p>
        </p:txBody>
      </p:sp>
      <p:sp>
        <p:nvSpPr>
          <p:cNvPr id="4" name="Datumsplatzhalter 3">
            <a:extLst>
              <a:ext uri="{FF2B5EF4-FFF2-40B4-BE49-F238E27FC236}">
                <a16:creationId xmlns:a16="http://schemas.microsoft.com/office/drawing/2014/main" id="{1BC0B1EB-65C1-0356-6E01-75F19948156E}"/>
              </a:ext>
            </a:extLst>
          </p:cNvPr>
          <p:cNvSpPr>
            <a:spLocks noGrp="1"/>
          </p:cNvSpPr>
          <p:nvPr>
            <p:ph type="dt" sz="half" idx="10"/>
          </p:nvPr>
        </p:nvSpPr>
        <p:spPr/>
        <p:txBody>
          <a:bodyPr/>
          <a:lstStyle/>
          <a:p>
            <a:fld id="{AE935FF0-1452-42CE-969F-43E1F6EEFA56}" type="datetime1">
              <a:rPr lang="de-CH" smtClean="0"/>
              <a:t>10.09.2026</a:t>
            </a:fld>
            <a:endParaRPr lang="de-CH"/>
          </a:p>
        </p:txBody>
      </p:sp>
      <p:sp>
        <p:nvSpPr>
          <p:cNvPr id="5" name="Fußzeilenplatzhalter 4">
            <a:extLst>
              <a:ext uri="{FF2B5EF4-FFF2-40B4-BE49-F238E27FC236}">
                <a16:creationId xmlns:a16="http://schemas.microsoft.com/office/drawing/2014/main" id="{0E5DF513-794B-670F-492A-263C456F6750}"/>
              </a:ext>
            </a:extLst>
          </p:cNvPr>
          <p:cNvSpPr>
            <a:spLocks noGrp="1"/>
          </p:cNvSpPr>
          <p:nvPr>
            <p:ph type="ftr" sz="quarter" idx="11"/>
          </p:nvPr>
        </p:nvSpPr>
        <p:spPr/>
        <p:txBody>
          <a:bodyPr/>
          <a:lstStyle/>
          <a:p>
            <a:endParaRPr lang="de-CH" dirty="0"/>
          </a:p>
        </p:txBody>
      </p:sp>
      <p:sp>
        <p:nvSpPr>
          <p:cNvPr id="6" name="Foliennummernplatzhalter 5">
            <a:extLst>
              <a:ext uri="{FF2B5EF4-FFF2-40B4-BE49-F238E27FC236}">
                <a16:creationId xmlns:a16="http://schemas.microsoft.com/office/drawing/2014/main" id="{107DC7F0-1161-4874-81F3-98787D84567F}"/>
              </a:ext>
            </a:extLst>
          </p:cNvPr>
          <p:cNvSpPr>
            <a:spLocks noGrp="1"/>
          </p:cNvSpPr>
          <p:nvPr>
            <p:ph type="sldNum" sz="quarter" idx="12"/>
          </p:nvPr>
        </p:nvSpPr>
        <p:spPr/>
        <p:txBody>
          <a:bodyPr/>
          <a:lstStyle/>
          <a:p>
            <a:fld id="{81646451-C9E7-44CB-A46A-F974126B599B}" type="slidenum">
              <a:rPr lang="de-CH" smtClean="0"/>
              <a:t>24</a:t>
            </a:fld>
            <a:endParaRPr lang="de-CH"/>
          </a:p>
        </p:txBody>
      </p:sp>
    </p:spTree>
    <p:extLst>
      <p:ext uri="{BB962C8B-B14F-4D97-AF65-F5344CB8AC3E}">
        <p14:creationId xmlns:p14="http://schemas.microsoft.com/office/powerpoint/2010/main" val="3389588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740381-B39D-9C92-D88A-DEAD21F0BEDE}"/>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Weitere Schritte</a:t>
            </a:r>
          </a:p>
        </p:txBody>
      </p:sp>
      <p:sp>
        <p:nvSpPr>
          <p:cNvPr id="3" name="Inhaltsplatzhalter 2">
            <a:extLst>
              <a:ext uri="{FF2B5EF4-FFF2-40B4-BE49-F238E27FC236}">
                <a16:creationId xmlns:a16="http://schemas.microsoft.com/office/drawing/2014/main" id="{933C86BF-B34F-8AD1-29A7-EC999333208B}"/>
              </a:ext>
            </a:extLst>
          </p:cNvPr>
          <p:cNvSpPr>
            <a:spLocks noGrp="1"/>
          </p:cNvSpPr>
          <p:nvPr>
            <p:ph idx="1"/>
          </p:nvPr>
        </p:nvSpPr>
        <p:spPr/>
        <p:txBody>
          <a:bodyPr>
            <a:normAutofit/>
          </a:bodyPr>
          <a:lstStyle/>
          <a:p>
            <a:r>
              <a:rPr lang="de-DE" sz="2400" dirty="0">
                <a:latin typeface="Arial" panose="020B0604020202020204" pitchFamily="34" charset="0"/>
                <a:cs typeface="Arial" panose="020B0604020202020204" pitchFamily="34" charset="0"/>
              </a:rPr>
              <a:t>Weiterbearbeitung der Siegerprojekte</a:t>
            </a:r>
          </a:p>
          <a:p>
            <a:r>
              <a:rPr lang="de-CH" sz="2400" dirty="0">
                <a:latin typeface="Arial" panose="020B0604020202020204" pitchFamily="34" charset="0"/>
                <a:cs typeface="Arial" panose="020B0604020202020204" pitchFamily="34" charset="0"/>
              </a:rPr>
              <a:t>Der Gemeinderat nimmt die Verantwortung wahr und forciert nichts, was Kehrsatz nachhaltig belastet. </a:t>
            </a:r>
          </a:p>
          <a:p>
            <a:r>
              <a:rPr lang="de-CH" sz="2400" dirty="0">
                <a:latin typeface="Arial" panose="020B0604020202020204" pitchFamily="34" charset="0"/>
                <a:cs typeface="Arial" panose="020B0604020202020204" pitchFamily="34" charset="0"/>
              </a:rPr>
              <a:t>Präzisierung der Kostenschätzung </a:t>
            </a:r>
          </a:p>
          <a:p>
            <a:r>
              <a:rPr lang="de-CH" sz="2400" dirty="0">
                <a:latin typeface="Arial" panose="020B0604020202020204" pitchFamily="34" charset="0"/>
                <a:cs typeface="Arial" panose="020B0604020202020204" pitchFamily="34" charset="0"/>
              </a:rPr>
              <a:t>Einbezug Sanierung und Werterhalt </a:t>
            </a:r>
            <a:r>
              <a:rPr lang="de-CH" sz="2400" dirty="0" err="1">
                <a:latin typeface="Arial" panose="020B0604020202020204" pitchFamily="34" charset="0"/>
                <a:cs typeface="Arial" panose="020B0604020202020204" pitchFamily="34" charset="0"/>
              </a:rPr>
              <a:t>Bestandesbauten</a:t>
            </a:r>
            <a:r>
              <a:rPr lang="de-CH" sz="2400" dirty="0">
                <a:latin typeface="Arial" panose="020B0604020202020204" pitchFamily="34" charset="0"/>
                <a:cs typeface="Arial" panose="020B0604020202020204" pitchFamily="34" charset="0"/>
              </a:rPr>
              <a:t> </a:t>
            </a:r>
          </a:p>
          <a:p>
            <a:r>
              <a:rPr lang="de-CH" sz="2400" dirty="0">
                <a:latin typeface="Arial" panose="020B0604020202020204" pitchFamily="34" charset="0"/>
                <a:cs typeface="Arial" panose="020B0604020202020204" pitchFamily="34" charset="0"/>
              </a:rPr>
              <a:t>Evtl. Sommer 2027 Projektierungskredit </a:t>
            </a:r>
            <a:r>
              <a:rPr lang="de-CH" sz="2400" dirty="0" err="1">
                <a:latin typeface="Arial" panose="020B0604020202020204" pitchFamily="34" charset="0"/>
                <a:cs typeface="Arial" panose="020B0604020202020204" pitchFamily="34" charset="0"/>
              </a:rPr>
              <a:t>Selhofen</a:t>
            </a:r>
            <a:r>
              <a:rPr lang="de-CH" sz="2400" dirty="0">
                <a:latin typeface="Arial" panose="020B0604020202020204" pitchFamily="34" charset="0"/>
                <a:cs typeface="Arial" panose="020B0604020202020204" pitchFamily="34" charset="0"/>
              </a:rPr>
              <a:t> vor die Bevölkerung</a:t>
            </a:r>
          </a:p>
        </p:txBody>
      </p:sp>
    </p:spTree>
    <p:extLst>
      <p:ext uri="{BB962C8B-B14F-4D97-AF65-F5344CB8AC3E}">
        <p14:creationId xmlns:p14="http://schemas.microsoft.com/office/powerpoint/2010/main" val="329848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9DCB-01D9-4B03-FCE8-B5E4E9A2E4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F0F4435-040F-CF1D-D62A-2214574FECB9}"/>
              </a:ext>
            </a:extLst>
          </p:cNvPr>
          <p:cNvSpPr>
            <a:spLocks noGrp="1"/>
          </p:cNvSpPr>
          <p:nvPr>
            <p:ph type="title"/>
          </p:nvPr>
        </p:nvSpPr>
        <p:spPr/>
        <p:txBody>
          <a:bodyPr/>
          <a:lstStyle/>
          <a:p>
            <a:r>
              <a:rPr lang="de-DE" dirty="0">
                <a:latin typeface="Arial" panose="020B0604020202020204" pitchFamily="34" charset="0"/>
                <a:cs typeface="Arial" panose="020B0604020202020204" pitchFamily="34" charset="0"/>
              </a:rPr>
              <a:t>Schauen Sie hin, machen Sie mit!</a:t>
            </a:r>
          </a:p>
        </p:txBody>
      </p:sp>
      <p:sp>
        <p:nvSpPr>
          <p:cNvPr id="3" name="Inhaltsplatzhalter 2">
            <a:extLst>
              <a:ext uri="{FF2B5EF4-FFF2-40B4-BE49-F238E27FC236}">
                <a16:creationId xmlns:a16="http://schemas.microsoft.com/office/drawing/2014/main" id="{F3C63A6F-0D77-95F2-C8CE-A7F46D23C9BA}"/>
              </a:ext>
            </a:extLst>
          </p:cNvPr>
          <p:cNvSpPr>
            <a:spLocks noGrp="1"/>
          </p:cNvSpPr>
          <p:nvPr>
            <p:ph idx="1"/>
          </p:nvPr>
        </p:nvSpPr>
        <p:spPr>
          <a:xfrm>
            <a:off x="532435" y="1284790"/>
            <a:ext cx="11157995" cy="5440101"/>
          </a:xfrm>
        </p:spPr>
        <p:txBody>
          <a:bodyPr>
            <a:noAutofit/>
          </a:bodyPr>
          <a:lstStyle/>
          <a:p>
            <a:pPr marL="0" indent="0">
              <a:buNone/>
            </a:pPr>
            <a:endParaRPr lang="de-CH" sz="2400" dirty="0">
              <a:latin typeface="Arial" panose="020B0604020202020204" pitchFamily="34" charset="0"/>
              <a:cs typeface="Arial" panose="020B0604020202020204" pitchFamily="34" charset="0"/>
            </a:endParaRPr>
          </a:p>
          <a:p>
            <a:pPr>
              <a:spcBef>
                <a:spcPts val="0"/>
              </a:spcBef>
              <a:spcAft>
                <a:spcPts val="200"/>
              </a:spcAft>
            </a:pPr>
            <a:endParaRPr lang="de-CH" sz="2400" dirty="0">
              <a:latin typeface="Arial" panose="020B0604020202020204" pitchFamily="34" charset="0"/>
              <a:cs typeface="Arial" panose="020B0604020202020204" pitchFamily="34" charset="0"/>
            </a:endParaRPr>
          </a:p>
          <a:p>
            <a:pPr>
              <a:spcBef>
                <a:spcPts val="0"/>
              </a:spcBef>
              <a:spcAft>
                <a:spcPts val="200"/>
              </a:spcAft>
            </a:pPr>
            <a:r>
              <a:rPr lang="de-CH" sz="2400" dirty="0">
                <a:latin typeface="Arial" panose="020B0604020202020204" pitchFamily="34" charset="0"/>
                <a:cs typeface="Arial" panose="020B0604020202020204" pitchFamily="34" charset="0"/>
              </a:rPr>
              <a:t>Öffentliche Ausstellung aller Projekte:</a:t>
            </a:r>
            <a:br>
              <a:rPr lang="de-CH" sz="2400" dirty="0">
                <a:latin typeface="Arial" panose="020B0604020202020204" pitchFamily="34" charset="0"/>
                <a:cs typeface="Arial" panose="020B0604020202020204" pitchFamily="34" charset="0"/>
              </a:rPr>
            </a:br>
            <a:r>
              <a:rPr lang="de-CH" sz="2400" dirty="0">
                <a:latin typeface="Arial" panose="020B0604020202020204" pitchFamily="34" charset="0"/>
                <a:cs typeface="Arial" panose="020B0604020202020204" pitchFamily="34" charset="0"/>
              </a:rPr>
              <a:t>10. September 2026 bis 22. September 2026 in der Aula </a:t>
            </a:r>
            <a:r>
              <a:rPr lang="de-CH" sz="2400" dirty="0" err="1">
                <a:latin typeface="Arial" panose="020B0604020202020204" pitchFamily="34" charset="0"/>
                <a:cs typeface="Arial" panose="020B0604020202020204" pitchFamily="34" charset="0"/>
              </a:rPr>
              <a:t>Selhofen</a:t>
            </a:r>
            <a:r>
              <a:rPr lang="de-CH" sz="2400" dirty="0">
                <a:latin typeface="Arial" panose="020B0604020202020204" pitchFamily="34" charset="0"/>
                <a:cs typeface="Arial" panose="020B0604020202020204" pitchFamily="34" charset="0"/>
              </a:rPr>
              <a:t> 21a / Öffnungszeiten der Ausstellung: jeweils von Montag bis Freitag von 16.00 bis 19.00 Uhr sowie am Samstag, 12. September 2026, 10.00 bis 14.00 Uhr</a:t>
            </a:r>
            <a:br>
              <a:rPr lang="de-CH" sz="24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a:p>
            <a:pPr>
              <a:spcBef>
                <a:spcPts val="0"/>
              </a:spcBef>
              <a:spcAft>
                <a:spcPts val="200"/>
              </a:spcAft>
            </a:pPr>
            <a:endParaRPr lang="de-CH" sz="2400" dirty="0">
              <a:latin typeface="Arial" panose="020B0604020202020204" pitchFamily="34" charset="0"/>
              <a:cs typeface="Arial" panose="020B0604020202020204" pitchFamily="34" charset="0"/>
            </a:endParaRPr>
          </a:p>
          <a:p>
            <a:pPr marL="0" indent="0">
              <a:spcBef>
                <a:spcPts val="0"/>
              </a:spcBef>
              <a:spcAft>
                <a:spcPts val="200"/>
              </a:spcAft>
              <a:buNone/>
            </a:pPr>
            <a:endParaRPr lang="de-CH" sz="2400" dirty="0">
              <a:latin typeface="Arial" panose="020B0604020202020204" pitchFamily="34" charset="0"/>
              <a:cs typeface="Arial" panose="020B0604020202020204" pitchFamily="34" charset="0"/>
            </a:endParaRPr>
          </a:p>
          <a:p>
            <a:pPr>
              <a:spcBef>
                <a:spcPts val="0"/>
              </a:spcBef>
              <a:spcAft>
                <a:spcPts val="200"/>
              </a:spcAft>
            </a:pPr>
            <a:r>
              <a:rPr lang="de-CH" sz="2400" dirty="0">
                <a:latin typeface="Arial" panose="020B0604020202020204" pitchFamily="34" charset="0"/>
                <a:cs typeface="Arial" panose="020B0604020202020204" pitchFamily="34" charset="0"/>
              </a:rPr>
              <a:t>Möglichkeit zum Austausch mit einem Mitglied des Gemeinderats zu den Siegerprojekten, jeweils in der Aula Selhofen 21a:</a:t>
            </a:r>
            <a:br>
              <a:rPr lang="de-CH" sz="2400" dirty="0">
                <a:latin typeface="Arial" panose="020B0604020202020204" pitchFamily="34" charset="0"/>
                <a:cs typeface="Arial" panose="020B0604020202020204" pitchFamily="34" charset="0"/>
              </a:rPr>
            </a:br>
            <a:r>
              <a:rPr lang="de-CH" sz="2400" dirty="0">
                <a:latin typeface="Arial" panose="020B0604020202020204" pitchFamily="34" charset="0"/>
                <a:cs typeface="Arial" panose="020B0604020202020204" pitchFamily="34" charset="0"/>
              </a:rPr>
              <a:t>14. und 15. September 2026, 17.00 bis 18.00 Uhr</a:t>
            </a:r>
          </a:p>
          <a:p>
            <a:pPr marL="0" indent="0">
              <a:spcBef>
                <a:spcPts val="0"/>
              </a:spcBef>
              <a:spcAft>
                <a:spcPts val="200"/>
              </a:spcAft>
              <a:buNone/>
            </a:pPr>
            <a:r>
              <a:rPr lang="de-CH" sz="2400" dirty="0">
                <a:latin typeface="Arial" panose="020B0604020202020204" pitchFamily="34" charset="0"/>
                <a:cs typeface="Arial" panose="020B0604020202020204" pitchFamily="34" charset="0"/>
              </a:rPr>
              <a:t>   16. September 2026, 18.00 bis 19.00 Uhr</a:t>
            </a:r>
            <a:br>
              <a:rPr lang="de-CH" sz="1800" dirty="0">
                <a:latin typeface="Arial" panose="020B0604020202020204" pitchFamily="34" charset="0"/>
                <a:cs typeface="Arial" panose="020B0604020202020204" pitchFamily="34" charset="0"/>
              </a:rPr>
            </a:br>
            <a:endParaRPr lang="de-CH"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1386642"/>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D443B-D422-128B-A7AE-92102F0B620F}"/>
            </a:ext>
          </a:extLst>
        </p:cNvPr>
        <p:cNvGrpSpPr/>
        <p:nvPr/>
      </p:nvGrpSpPr>
      <p:grpSpPr>
        <a:xfrm>
          <a:off x="0" y="0"/>
          <a:ext cx="0" cy="0"/>
          <a:chOff x="0" y="0"/>
          <a:chExt cx="0" cy="0"/>
        </a:xfrm>
      </p:grpSpPr>
      <p:sp>
        <p:nvSpPr>
          <p:cNvPr id="4" name="Datumsplatzhalter 3">
            <a:extLst>
              <a:ext uri="{FF2B5EF4-FFF2-40B4-BE49-F238E27FC236}">
                <a16:creationId xmlns:a16="http://schemas.microsoft.com/office/drawing/2014/main" id="{F7BCF9F6-41B5-20AF-9206-5E598256F733}"/>
              </a:ext>
            </a:extLst>
          </p:cNvPr>
          <p:cNvSpPr>
            <a:spLocks noGrp="1"/>
          </p:cNvSpPr>
          <p:nvPr>
            <p:ph type="dt" sz="half" idx="10"/>
          </p:nvPr>
        </p:nvSpPr>
        <p:spPr/>
        <p:txBody>
          <a:bodyPr/>
          <a:lstStyle/>
          <a:p>
            <a:fld id="{A0C2D714-EA9A-4B91-AD50-9B1382D0AE7D}" type="datetime1">
              <a:rPr lang="de-CH" smtClean="0"/>
              <a:t>10.09.2026</a:t>
            </a:fld>
            <a:endParaRPr lang="de-CH"/>
          </a:p>
        </p:txBody>
      </p:sp>
      <p:sp>
        <p:nvSpPr>
          <p:cNvPr id="5" name="Fußzeilenplatzhalter 4">
            <a:extLst>
              <a:ext uri="{FF2B5EF4-FFF2-40B4-BE49-F238E27FC236}">
                <a16:creationId xmlns:a16="http://schemas.microsoft.com/office/drawing/2014/main" id="{7EF256CC-F787-4C42-00F7-9853ABDB0A9F}"/>
              </a:ext>
            </a:extLst>
          </p:cNvPr>
          <p:cNvSpPr>
            <a:spLocks noGrp="1"/>
          </p:cNvSpPr>
          <p:nvPr>
            <p:ph type="ftr" sz="quarter" idx="11"/>
          </p:nvPr>
        </p:nvSpPr>
        <p:spPr/>
        <p:txBody>
          <a:bodyPr/>
          <a:lstStyle/>
          <a:p>
            <a:r>
              <a:rPr lang="de-CH"/>
              <a:t>Thomas Schuler und Sven Christensen</a:t>
            </a:r>
          </a:p>
        </p:txBody>
      </p:sp>
      <p:sp>
        <p:nvSpPr>
          <p:cNvPr id="6" name="Foliennummernplatzhalter 5">
            <a:extLst>
              <a:ext uri="{FF2B5EF4-FFF2-40B4-BE49-F238E27FC236}">
                <a16:creationId xmlns:a16="http://schemas.microsoft.com/office/drawing/2014/main" id="{7B0CA0EE-B7C4-4EEE-7E72-35D0A43DFEFF}"/>
              </a:ext>
            </a:extLst>
          </p:cNvPr>
          <p:cNvSpPr>
            <a:spLocks noGrp="1"/>
          </p:cNvSpPr>
          <p:nvPr>
            <p:ph type="sldNum" sz="quarter" idx="12"/>
          </p:nvPr>
        </p:nvSpPr>
        <p:spPr/>
        <p:txBody>
          <a:bodyPr/>
          <a:lstStyle/>
          <a:p>
            <a:fld id="{81646451-C9E7-44CB-A46A-F974126B599B}" type="slidenum">
              <a:rPr lang="de-CH" smtClean="0"/>
              <a:t>27</a:t>
            </a:fld>
            <a:endParaRPr lang="de-CH"/>
          </a:p>
        </p:txBody>
      </p:sp>
      <p:pic>
        <p:nvPicPr>
          <p:cNvPr id="2050" name="Picture 2" descr="5-Why Methode - Warum Sie &quot;Warum?&quot;-Fragen weiterbringen">
            <a:extLst>
              <a:ext uri="{FF2B5EF4-FFF2-40B4-BE49-F238E27FC236}">
                <a16:creationId xmlns:a16="http://schemas.microsoft.com/office/drawing/2014/main" id="{3CFA266F-3C7E-5CA1-47DC-290ED37B08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213" b="12243"/>
          <a:stretch/>
        </p:blipFill>
        <p:spPr bwMode="auto">
          <a:xfrm>
            <a:off x="0" y="6350"/>
            <a:ext cx="12635656" cy="6851650"/>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EFAE637F-03D8-BA8C-13BB-394F2E57FB83}"/>
              </a:ext>
            </a:extLst>
          </p:cNvPr>
          <p:cNvSpPr txBox="1"/>
          <p:nvPr/>
        </p:nvSpPr>
        <p:spPr>
          <a:xfrm>
            <a:off x="6234223" y="850801"/>
            <a:ext cx="5572125" cy="1200329"/>
          </a:xfrm>
          <a:prstGeom prst="rect">
            <a:avLst/>
          </a:prstGeom>
          <a:noFill/>
        </p:spPr>
        <p:txBody>
          <a:bodyPr wrap="square" rtlCol="0">
            <a:spAutoFit/>
          </a:bodyPr>
          <a:lstStyle/>
          <a:p>
            <a:r>
              <a:rPr lang="de-CH" sz="7200" dirty="0">
                <a:latin typeface="Arial" panose="020B0604020202020204" pitchFamily="34" charset="0"/>
                <a:cs typeface="Arial" panose="020B0604020202020204" pitchFamily="34" charset="0"/>
              </a:rPr>
              <a:t>Fragen</a:t>
            </a:r>
          </a:p>
        </p:txBody>
      </p:sp>
    </p:spTree>
    <p:extLst>
      <p:ext uri="{BB962C8B-B14F-4D97-AF65-F5344CB8AC3E}">
        <p14:creationId xmlns:p14="http://schemas.microsoft.com/office/powerpoint/2010/main" val="2889720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AF0A4-BF38-42FB-8D0B-DAF496BE5728}"/>
              </a:ext>
            </a:extLst>
          </p:cNvPr>
          <p:cNvSpPr>
            <a:spLocks noGrp="1"/>
          </p:cNvSpPr>
          <p:nvPr>
            <p:ph type="title"/>
          </p:nvPr>
        </p:nvSpPr>
        <p:spPr/>
        <p:txBody>
          <a:bodyPr>
            <a:normAutofit/>
          </a:bodyPr>
          <a:lstStyle/>
          <a:p>
            <a:r>
              <a:rPr lang="de-CH" dirty="0">
                <a:latin typeface="Arial" panose="020B0604020202020204" pitchFamily="34" charset="0"/>
                <a:cs typeface="Arial" panose="020B0604020202020204" pitchFamily="34" charset="0"/>
              </a:rPr>
              <a:t>Haben Sie zu einem späteren </a:t>
            </a:r>
            <a:br>
              <a:rPr lang="de-CH" dirty="0">
                <a:latin typeface="Arial" panose="020B0604020202020204" pitchFamily="34" charset="0"/>
                <a:cs typeface="Arial" panose="020B0604020202020204" pitchFamily="34" charset="0"/>
              </a:rPr>
            </a:br>
            <a:r>
              <a:rPr lang="de-CH" dirty="0">
                <a:latin typeface="Arial" panose="020B0604020202020204" pitchFamily="34" charset="0"/>
                <a:cs typeface="Arial" panose="020B0604020202020204" pitchFamily="34" charset="0"/>
              </a:rPr>
              <a:t>Zeitpunkt noch Fragen / Anregungen?</a:t>
            </a:r>
          </a:p>
        </p:txBody>
      </p:sp>
      <p:sp>
        <p:nvSpPr>
          <p:cNvPr id="3" name="Inhaltsplatzhalter 2">
            <a:extLst>
              <a:ext uri="{FF2B5EF4-FFF2-40B4-BE49-F238E27FC236}">
                <a16:creationId xmlns:a16="http://schemas.microsoft.com/office/drawing/2014/main" id="{FBBBBAB6-8BA2-4CE0-B466-9ABEE1AC9702}"/>
              </a:ext>
            </a:extLst>
          </p:cNvPr>
          <p:cNvSpPr>
            <a:spLocks noGrp="1"/>
          </p:cNvSpPr>
          <p:nvPr>
            <p:ph idx="1"/>
          </p:nvPr>
        </p:nvSpPr>
        <p:spPr>
          <a:xfrm>
            <a:off x="838200" y="2141537"/>
            <a:ext cx="10515600" cy="4351338"/>
          </a:xfrm>
        </p:spPr>
        <p:txBody>
          <a:bodyPr/>
          <a:lstStyle/>
          <a:p>
            <a:r>
              <a:rPr lang="de-CH" sz="2400" dirty="0">
                <a:latin typeface="Arial" panose="020B0604020202020204" pitchFamily="34" charset="0"/>
                <a:cs typeface="Arial" panose="020B0604020202020204" pitchFamily="34" charset="0"/>
              </a:rPr>
              <a:t>Teilen Sie uns diese mit:</a:t>
            </a:r>
          </a:p>
          <a:p>
            <a:pPr marL="0" indent="0">
              <a:buNone/>
            </a:pPr>
            <a:r>
              <a:rPr lang="de-CH" sz="2400" dirty="0">
                <a:latin typeface="Arial" panose="020B0604020202020204" pitchFamily="34" charset="0"/>
                <a:cs typeface="Arial" panose="020B0604020202020204" pitchFamily="34" charset="0"/>
              </a:rPr>
              <a:t>Via QR-Code oder </a:t>
            </a:r>
            <a:r>
              <a:rPr lang="de-CH" sz="2400" dirty="0">
                <a:latin typeface="Arial" panose="020B0604020202020204" pitchFamily="34" charset="0"/>
                <a:cs typeface="Arial" panose="020B0604020202020204" pitchFamily="34" charset="0"/>
                <a:hlinkClick r:id="rId3"/>
              </a:rPr>
              <a:t>bauten@kehrsatz.ch</a:t>
            </a:r>
            <a:r>
              <a:rPr lang="de-CH" sz="2400" dirty="0">
                <a:latin typeface="Arial" panose="020B0604020202020204" pitchFamily="34" charset="0"/>
                <a:cs typeface="Arial" panose="020B0604020202020204" pitchFamily="34" charset="0"/>
              </a:rPr>
              <a:t> </a:t>
            </a:r>
          </a:p>
          <a:p>
            <a:pPr marL="0" indent="0">
              <a:buNone/>
            </a:pPr>
            <a:endParaRPr lang="de-CH" sz="2400" dirty="0">
              <a:latin typeface="Arial" panose="020B0604020202020204" pitchFamily="34" charset="0"/>
              <a:cs typeface="Arial" panose="020B0604020202020204" pitchFamily="34" charset="0"/>
            </a:endParaRPr>
          </a:p>
          <a:p>
            <a:pPr marL="0" indent="0">
              <a:buNone/>
            </a:pPr>
            <a:r>
              <a:rPr lang="de-CH" sz="2400" dirty="0">
                <a:latin typeface="Arial" panose="020B0604020202020204" pitchFamily="34" charset="0"/>
                <a:cs typeface="Arial" panose="020B0604020202020204" pitchFamily="34" charset="0"/>
              </a:rPr>
              <a:t>Eingaben bis zum 30. September 2026</a:t>
            </a:r>
          </a:p>
          <a:p>
            <a:endParaRPr lang="de-CH" dirty="0"/>
          </a:p>
        </p:txBody>
      </p:sp>
      <p:pic>
        <p:nvPicPr>
          <p:cNvPr id="8" name="Grafik 7">
            <a:extLst>
              <a:ext uri="{FF2B5EF4-FFF2-40B4-BE49-F238E27FC236}">
                <a16:creationId xmlns:a16="http://schemas.microsoft.com/office/drawing/2014/main" id="{00301E89-007F-40A2-95F0-DC8289187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6827" y="1912937"/>
            <a:ext cx="3391557" cy="3391557"/>
          </a:xfrm>
          <a:prstGeom prst="rect">
            <a:avLst/>
          </a:prstGeom>
        </p:spPr>
      </p:pic>
    </p:spTree>
    <p:extLst>
      <p:ext uri="{BB962C8B-B14F-4D97-AF65-F5344CB8AC3E}">
        <p14:creationId xmlns:p14="http://schemas.microsoft.com/office/powerpoint/2010/main" val="224146156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176C9458FBD614C8EB5372B117088CE" ma:contentTypeVersion="11" ma:contentTypeDescription="Ein neues Dokument erstellen." ma:contentTypeScope="" ma:versionID="1c7a75ca685d84cf9852108699d66e36">
  <xsd:schema xmlns:xsd="http://www.w3.org/2001/XMLSchema" xmlns:xs="http://www.w3.org/2001/XMLSchema" xmlns:p="http://schemas.microsoft.com/office/2006/metadata/properties" xmlns:ns2="17d49054-a61a-419c-931a-f7032744656a" xmlns:ns3="2668a406-6ee4-4ea6-9c3a-b15a16733b18" targetNamespace="http://schemas.microsoft.com/office/2006/metadata/properties" ma:root="true" ma:fieldsID="f621f2450ca2eac16a875db64ddcf5fb" ns2:_="" ns3:_="">
    <xsd:import namespace="17d49054-a61a-419c-931a-f7032744656a"/>
    <xsd:import namespace="2668a406-6ee4-4ea6-9c3a-b15a16733b1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d49054-a61a-419c-931a-f703274465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67a81d1f-fac5-4a1e-9970-b3416232fff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668a406-6ee4-4ea6-9c3a-b15a16733b1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d5e7402-16e4-47da-897b-684ce10323b1}" ma:internalName="TaxCatchAll" ma:showField="CatchAllData" ma:web="2668a406-6ee4-4ea6-9c3a-b15a16733b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d49054-a61a-419c-931a-f7032744656a">
      <Terms xmlns="http://schemas.microsoft.com/office/infopath/2007/PartnerControls"/>
    </lcf76f155ced4ddcb4097134ff3c332f>
    <TaxCatchAll xmlns="2668a406-6ee4-4ea6-9c3a-b15a16733b18" xsi:nil="true"/>
  </documentManagement>
</p:properties>
</file>

<file path=customXml/itemProps1.xml><?xml version="1.0" encoding="utf-8"?>
<ds:datastoreItem xmlns:ds="http://schemas.openxmlformats.org/officeDocument/2006/customXml" ds:itemID="{CF775359-1CC9-495B-9F24-037C8E03A1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d49054-a61a-419c-931a-f7032744656a"/>
    <ds:schemaRef ds:uri="2668a406-6ee4-4ea6-9c3a-b15a16733b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785837-E6AC-44E4-8458-7A5EF1151CAA}">
  <ds:schemaRefs>
    <ds:schemaRef ds:uri="http://schemas.microsoft.com/sharepoint/v3/contenttype/forms"/>
  </ds:schemaRefs>
</ds:datastoreItem>
</file>

<file path=customXml/itemProps3.xml><?xml version="1.0" encoding="utf-8"?>
<ds:datastoreItem xmlns:ds="http://schemas.openxmlformats.org/officeDocument/2006/customXml" ds:itemID="{2AD08461-7B03-417F-B408-6CE92105AFE0}">
  <ds:schemaRefs>
    <ds:schemaRef ds:uri="http://purl.org/dc/elements/1.1/"/>
    <ds:schemaRef ds:uri="http://schemas.openxmlformats.org/package/2006/metadata/core-properties"/>
    <ds:schemaRef ds:uri="http://schemas.microsoft.com/office/2006/documentManagement/types"/>
    <ds:schemaRef ds:uri="2668a406-6ee4-4ea6-9c3a-b15a16733b18"/>
    <ds:schemaRef ds:uri="http://www.w3.org/XML/1998/namespace"/>
    <ds:schemaRef ds:uri="http://schemas.microsoft.com/office/infopath/2007/PartnerControls"/>
    <ds:schemaRef ds:uri="http://purl.org/dc/dcmitype/"/>
    <ds:schemaRef ds:uri="http://purl.org/dc/terms/"/>
    <ds:schemaRef ds:uri="17d49054-a61a-419c-931a-f7032744656a"/>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1665</Words>
  <Application>Microsoft Office PowerPoint</Application>
  <PresentationFormat>Breitbild</PresentationFormat>
  <Paragraphs>213</Paragraphs>
  <Slides>28</Slides>
  <Notes>20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28</vt:i4>
      </vt:variant>
    </vt:vector>
  </HeadingPairs>
  <TitlesOfParts>
    <vt:vector size="33" baseType="lpstr">
      <vt:lpstr>Aptos</vt:lpstr>
      <vt:lpstr>Arial</vt:lpstr>
      <vt:lpstr>Calibri</vt:lpstr>
      <vt:lpstr>Calibri Light</vt:lpstr>
      <vt:lpstr>Office</vt:lpstr>
      <vt:lpstr>Schulraumplanung Informationsveranstaltung vom 10. September 2026</vt:lpstr>
      <vt:lpstr>Agenda</vt:lpstr>
      <vt:lpstr>1. Begrüssung</vt:lpstr>
      <vt:lpstr>Ist-Zustand</vt:lpstr>
      <vt:lpstr>Schulraumplanung – Leitlinien</vt:lpstr>
      <vt:lpstr>Schulraumplanung – wo stehen wir?</vt:lpstr>
      <vt:lpstr>3. Projektwettbewerb</vt:lpstr>
      <vt:lpstr>Ausgangslage</vt:lpstr>
      <vt:lpstr>Zwei Projektwettbewerbe</vt:lpstr>
      <vt:lpstr>Was ist die beste Lösung?</vt:lpstr>
      <vt:lpstr>4. Siegerprojekte </vt:lpstr>
      <vt:lpstr>Würdigung der Eingaben</vt:lpstr>
      <vt:lpstr>Siegerprojekt Selhofen «Auf den Punkt»</vt:lpstr>
      <vt:lpstr>Siegerprojekt Selhofen «Auf den Punkt»</vt:lpstr>
      <vt:lpstr>Siegerprojekt Selhofen «Auf den Punkt»</vt:lpstr>
      <vt:lpstr>Würdigung «Auf den Punkt»</vt:lpstr>
      <vt:lpstr>Siegerprojekt Dorf: «Mehrklang»</vt:lpstr>
      <vt:lpstr>Siegerprojekt Dorf: «Mehrklang»</vt:lpstr>
      <vt:lpstr>Würdigung «Mehrklang»</vt:lpstr>
      <vt:lpstr>4. Weiteres Vorgehen</vt:lpstr>
      <vt:lpstr>Nächste Schritte</vt:lpstr>
      <vt:lpstr>Mögliche Abstriche Selhofen</vt:lpstr>
      <vt:lpstr>Mögliche Abstriche Dorf</vt:lpstr>
      <vt:lpstr>5. Ausblick</vt:lpstr>
      <vt:lpstr>Weitere Schritte</vt:lpstr>
      <vt:lpstr>Schauen Sie hin, machen Sie mit!</vt:lpstr>
      <vt:lpstr>PowerPoint-Präsentation</vt:lpstr>
      <vt:lpstr>Haben Sie zu einem späteren  Zeitpunkt noch Fragen / Anregungen?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Klausurtagung</dc:title>
  <dc:creator>Noémie Selina</dc:creator>
  <cp:lastModifiedBy>Schuler Thomas</cp:lastModifiedBy>
  <cp:revision>183</cp:revision>
  <cp:lastPrinted>2025-03-20T10:14:07Z</cp:lastPrinted>
  <dcterms:created xsi:type="dcterms:W3CDTF">2023-07-14T13:19:36Z</dcterms:created>
  <dcterms:modified xsi:type="dcterms:W3CDTF">2026-09-10T10:33:07Z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0x0101009176C9458FBD614C8EB5372B117088CE</vt:lpwstr>
  </property>
  <property fmtid="{D5CDD505-2E9C-101B-9397-08002B2CF9AE}" pid="3" name="MediaServiceImageTags">
    <vt:lpwstr/>
  </property>
</Properties>
</file>